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0" r:id="rId1"/>
  </p:sldMasterIdLst>
  <p:notesMasterIdLst>
    <p:notesMasterId r:id="rId56"/>
  </p:notesMasterIdLst>
  <p:handoutMasterIdLst>
    <p:handoutMasterId r:id="rId57"/>
  </p:handoutMasterIdLst>
  <p:sldIdLst>
    <p:sldId id="575" r:id="rId2"/>
    <p:sldId id="718" r:id="rId3"/>
    <p:sldId id="750" r:id="rId4"/>
    <p:sldId id="751" r:id="rId5"/>
    <p:sldId id="768" r:id="rId6"/>
    <p:sldId id="776" r:id="rId7"/>
    <p:sldId id="748" r:id="rId8"/>
    <p:sldId id="765" r:id="rId9"/>
    <p:sldId id="766" r:id="rId10"/>
    <p:sldId id="790" r:id="rId11"/>
    <p:sldId id="746" r:id="rId12"/>
    <p:sldId id="791" r:id="rId13"/>
    <p:sldId id="772" r:id="rId14"/>
    <p:sldId id="773" r:id="rId15"/>
    <p:sldId id="809" r:id="rId16"/>
    <p:sldId id="810" r:id="rId17"/>
    <p:sldId id="747" r:id="rId18"/>
    <p:sldId id="771" r:id="rId19"/>
    <p:sldId id="774" r:id="rId20"/>
    <p:sldId id="777" r:id="rId21"/>
    <p:sldId id="778" r:id="rId22"/>
    <p:sldId id="779" r:id="rId23"/>
    <p:sldId id="781" r:id="rId24"/>
    <p:sldId id="806" r:id="rId25"/>
    <p:sldId id="807" r:id="rId26"/>
    <p:sldId id="782" r:id="rId27"/>
    <p:sldId id="783" r:id="rId28"/>
    <p:sldId id="767" r:id="rId29"/>
    <p:sldId id="811" r:id="rId30"/>
    <p:sldId id="812" r:id="rId31"/>
    <p:sldId id="722" r:id="rId32"/>
    <p:sldId id="795" r:id="rId33"/>
    <p:sldId id="764" r:id="rId34"/>
    <p:sldId id="756" r:id="rId35"/>
    <p:sldId id="789" r:id="rId36"/>
    <p:sldId id="757" r:id="rId37"/>
    <p:sldId id="788" r:id="rId38"/>
    <p:sldId id="796" r:id="rId39"/>
    <p:sldId id="799" r:id="rId40"/>
    <p:sldId id="800" r:id="rId41"/>
    <p:sldId id="801" r:id="rId42"/>
    <p:sldId id="802" r:id="rId43"/>
    <p:sldId id="803" r:id="rId44"/>
    <p:sldId id="813" r:id="rId45"/>
    <p:sldId id="814" r:id="rId46"/>
    <p:sldId id="724" r:id="rId47"/>
    <p:sldId id="784" r:id="rId48"/>
    <p:sldId id="786" r:id="rId49"/>
    <p:sldId id="797" r:id="rId50"/>
    <p:sldId id="787" r:id="rId51"/>
    <p:sldId id="770" r:id="rId52"/>
    <p:sldId id="804" r:id="rId53"/>
    <p:sldId id="805" r:id="rId54"/>
    <p:sldId id="769" r:id="rId55"/>
  </p:sldIdLst>
  <p:sldSz cx="9144000" cy="6858000" type="screen4x3"/>
  <p:notesSz cx="6797675" cy="9874250"/>
  <p:defaultTextStyle>
    <a:defPPr>
      <a:defRPr lang="tr-TR"/>
    </a:defPPr>
    <a:lvl1pPr algn="l" rtl="0" eaLnBrk="0" fontAlgn="base" hangingPunct="0">
      <a:spcBef>
        <a:spcPct val="0"/>
      </a:spcBef>
      <a:spcAft>
        <a:spcPct val="0"/>
      </a:spcAft>
      <a:defRPr sz="2800" b="1" u="sng" kern="1200">
        <a:solidFill>
          <a:schemeClr val="tx1"/>
        </a:solidFill>
        <a:latin typeface="Arial" charset="0"/>
        <a:ea typeface="+mn-ea"/>
        <a:cs typeface="+mn-cs"/>
      </a:defRPr>
    </a:lvl1pPr>
    <a:lvl2pPr marL="457200" algn="l" rtl="0" eaLnBrk="0" fontAlgn="base" hangingPunct="0">
      <a:spcBef>
        <a:spcPct val="0"/>
      </a:spcBef>
      <a:spcAft>
        <a:spcPct val="0"/>
      </a:spcAft>
      <a:defRPr sz="2800" b="1" u="sng" kern="1200">
        <a:solidFill>
          <a:schemeClr val="tx1"/>
        </a:solidFill>
        <a:latin typeface="Arial" charset="0"/>
        <a:ea typeface="+mn-ea"/>
        <a:cs typeface="+mn-cs"/>
      </a:defRPr>
    </a:lvl2pPr>
    <a:lvl3pPr marL="914400" algn="l" rtl="0" eaLnBrk="0" fontAlgn="base" hangingPunct="0">
      <a:spcBef>
        <a:spcPct val="0"/>
      </a:spcBef>
      <a:spcAft>
        <a:spcPct val="0"/>
      </a:spcAft>
      <a:defRPr sz="2800" b="1" u="sng" kern="1200">
        <a:solidFill>
          <a:schemeClr val="tx1"/>
        </a:solidFill>
        <a:latin typeface="Arial" charset="0"/>
        <a:ea typeface="+mn-ea"/>
        <a:cs typeface="+mn-cs"/>
      </a:defRPr>
    </a:lvl3pPr>
    <a:lvl4pPr marL="1371600" algn="l" rtl="0" eaLnBrk="0" fontAlgn="base" hangingPunct="0">
      <a:spcBef>
        <a:spcPct val="0"/>
      </a:spcBef>
      <a:spcAft>
        <a:spcPct val="0"/>
      </a:spcAft>
      <a:defRPr sz="2800" b="1" u="sng" kern="1200">
        <a:solidFill>
          <a:schemeClr val="tx1"/>
        </a:solidFill>
        <a:latin typeface="Arial" charset="0"/>
        <a:ea typeface="+mn-ea"/>
        <a:cs typeface="+mn-cs"/>
      </a:defRPr>
    </a:lvl4pPr>
    <a:lvl5pPr marL="1828800" algn="l" rtl="0" eaLnBrk="0" fontAlgn="base" hangingPunct="0">
      <a:spcBef>
        <a:spcPct val="0"/>
      </a:spcBef>
      <a:spcAft>
        <a:spcPct val="0"/>
      </a:spcAft>
      <a:defRPr sz="2800" b="1" u="sng" kern="1200">
        <a:solidFill>
          <a:schemeClr val="tx1"/>
        </a:solidFill>
        <a:latin typeface="Arial" charset="0"/>
        <a:ea typeface="+mn-ea"/>
        <a:cs typeface="+mn-cs"/>
      </a:defRPr>
    </a:lvl5pPr>
    <a:lvl6pPr marL="2286000" algn="l" defTabSz="914400" rtl="0" eaLnBrk="1" latinLnBrk="0" hangingPunct="1">
      <a:defRPr sz="2800" b="1" u="sng" kern="1200">
        <a:solidFill>
          <a:schemeClr val="tx1"/>
        </a:solidFill>
        <a:latin typeface="Arial" charset="0"/>
        <a:ea typeface="+mn-ea"/>
        <a:cs typeface="+mn-cs"/>
      </a:defRPr>
    </a:lvl6pPr>
    <a:lvl7pPr marL="2743200" algn="l" defTabSz="914400" rtl="0" eaLnBrk="1" latinLnBrk="0" hangingPunct="1">
      <a:defRPr sz="2800" b="1" u="sng" kern="1200">
        <a:solidFill>
          <a:schemeClr val="tx1"/>
        </a:solidFill>
        <a:latin typeface="Arial" charset="0"/>
        <a:ea typeface="+mn-ea"/>
        <a:cs typeface="+mn-cs"/>
      </a:defRPr>
    </a:lvl7pPr>
    <a:lvl8pPr marL="3200400" algn="l" defTabSz="914400" rtl="0" eaLnBrk="1" latinLnBrk="0" hangingPunct="1">
      <a:defRPr sz="2800" b="1" u="sng" kern="1200">
        <a:solidFill>
          <a:schemeClr val="tx1"/>
        </a:solidFill>
        <a:latin typeface="Arial" charset="0"/>
        <a:ea typeface="+mn-ea"/>
        <a:cs typeface="+mn-cs"/>
      </a:defRPr>
    </a:lvl8pPr>
    <a:lvl9pPr marL="3657600" algn="l" defTabSz="914400" rtl="0" eaLnBrk="1" latinLnBrk="0" hangingPunct="1">
      <a:defRPr sz="2800" b="1"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0000"/>
    <a:srgbClr val="DDDDDD"/>
    <a:srgbClr val="969696"/>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4507" autoAdjust="0"/>
  </p:normalViewPr>
  <p:slideViewPr>
    <p:cSldViewPr>
      <p:cViewPr>
        <p:scale>
          <a:sx n="70" d="100"/>
          <a:sy n="70" d="100"/>
        </p:scale>
        <p:origin x="-1332"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96"/>
    </p:cViewPr>
  </p:sorterViewPr>
  <p:notesViewPr>
    <p:cSldViewPr>
      <p:cViewPr varScale="1">
        <p:scale>
          <a:sx n="47" d="100"/>
          <a:sy n="47" d="100"/>
        </p:scale>
        <p:origin x="-1938" y="-11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2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3"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1" hangingPunct="1">
              <a:defRPr sz="1200" b="0" u="none">
                <a:latin typeface="Arial" charset="0"/>
              </a:defRPr>
            </a:lvl1pPr>
          </a:lstStyle>
          <a:p>
            <a:pPr>
              <a:defRPr/>
            </a:pPr>
            <a:endParaRPr lang="tr-TR"/>
          </a:p>
        </p:txBody>
      </p:sp>
      <p:sp>
        <p:nvSpPr>
          <p:cNvPr id="593924"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1" hangingPunct="1">
              <a:defRPr sz="1200" b="0" u="none">
                <a:latin typeface="Arial" charset="0"/>
              </a:defRPr>
            </a:lvl1pPr>
          </a:lstStyle>
          <a:p>
            <a:pPr>
              <a:defRPr/>
            </a:pPr>
            <a:endParaRPr lang="tr-TR"/>
          </a:p>
        </p:txBody>
      </p:sp>
      <p:sp>
        <p:nvSpPr>
          <p:cNvPr id="593925"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1" hangingPunct="1">
              <a:defRPr sz="1200" b="0" u="none"/>
            </a:lvl1pPr>
          </a:lstStyle>
          <a:p>
            <a:pPr>
              <a:defRPr/>
            </a:pPr>
            <a:fld id="{F91ED7F8-D088-47E8-BA45-572466B18149}" type="slidenum">
              <a:rPr lang="tr-TR" altLang="tr-TR"/>
              <a:pPr>
                <a:defRPr/>
              </a:pPr>
              <a:t>‹#›</a:t>
            </a:fld>
            <a:endParaRPr lang="tr-TR" altLang="tr-TR"/>
          </a:p>
        </p:txBody>
      </p:sp>
    </p:spTree>
    <p:extLst>
      <p:ext uri="{BB962C8B-B14F-4D97-AF65-F5344CB8AC3E}">
        <p14:creationId xmlns:p14="http://schemas.microsoft.com/office/powerpoint/2010/main" val="4104038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3" name="Rectangle 3"/>
          <p:cNvSpPr>
            <a:spLocks noGrp="1" noChangeArrowheads="1"/>
          </p:cNvSpPr>
          <p:nvPr>
            <p:ph type="dt" idx="1"/>
          </p:nvPr>
        </p:nvSpPr>
        <p:spPr bwMode="auto">
          <a:xfrm>
            <a:off x="3849688" y="0"/>
            <a:ext cx="2946400" cy="493713"/>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lvl1pPr algn="r" defTabSz="928329" eaLnBrk="1" hangingPunct="1">
              <a:defRPr sz="1300" b="0" u="none">
                <a:latin typeface="Arial" charset="0"/>
              </a:defRPr>
            </a:lvl1pPr>
          </a:lstStyle>
          <a:p>
            <a:pPr>
              <a:defRPr/>
            </a:pPr>
            <a:endParaRPr lang="tr-TR"/>
          </a:p>
        </p:txBody>
      </p:sp>
      <p:sp>
        <p:nvSpPr>
          <p:cNvPr id="66564"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5" name="Rectangle 5"/>
          <p:cNvSpPr>
            <a:spLocks noGrp="1" noChangeArrowheads="1"/>
          </p:cNvSpPr>
          <p:nvPr>
            <p:ph type="body" sz="quarter" idx="3"/>
          </p:nvPr>
        </p:nvSpPr>
        <p:spPr bwMode="auto">
          <a:xfrm>
            <a:off x="679450" y="4689475"/>
            <a:ext cx="5438775" cy="4445000"/>
          </a:xfrm>
          <a:prstGeom prst="rect">
            <a:avLst/>
          </a:prstGeom>
          <a:noFill/>
          <a:ln w="9525">
            <a:noFill/>
            <a:miter lim="800000"/>
            <a:headEnd/>
            <a:tailEnd/>
          </a:ln>
          <a:effectLst/>
        </p:spPr>
        <p:txBody>
          <a:bodyPr vert="horz" wrap="square" lIns="92760" tIns="46380" rIns="92760" bIns="4638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117766" name="Rectangle 6"/>
          <p:cNvSpPr>
            <a:spLocks noGrp="1" noChangeArrowheads="1"/>
          </p:cNvSpPr>
          <p:nvPr>
            <p:ph type="ftr" sz="quarter" idx="4"/>
          </p:nvPr>
        </p:nvSpPr>
        <p:spPr bwMode="auto">
          <a:xfrm>
            <a:off x="0"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defTabSz="928329" eaLnBrk="1" hangingPunct="1">
              <a:defRPr sz="1300" b="0" u="none">
                <a:latin typeface="Arial" charset="0"/>
              </a:defRPr>
            </a:lvl1pPr>
          </a:lstStyle>
          <a:p>
            <a:pPr>
              <a:defRPr/>
            </a:pPr>
            <a:endParaRPr lang="tr-TR"/>
          </a:p>
        </p:txBody>
      </p:sp>
      <p:sp>
        <p:nvSpPr>
          <p:cNvPr id="117767" name="Rectangle 7"/>
          <p:cNvSpPr>
            <a:spLocks noGrp="1" noChangeArrowheads="1"/>
          </p:cNvSpPr>
          <p:nvPr>
            <p:ph type="sldNum" sz="quarter" idx="5"/>
          </p:nvPr>
        </p:nvSpPr>
        <p:spPr bwMode="auto">
          <a:xfrm>
            <a:off x="3849688" y="9378950"/>
            <a:ext cx="2946400" cy="493713"/>
          </a:xfrm>
          <a:prstGeom prst="rect">
            <a:avLst/>
          </a:prstGeom>
          <a:noFill/>
          <a:ln w="9525">
            <a:noFill/>
            <a:miter lim="800000"/>
            <a:headEnd/>
            <a:tailEnd/>
          </a:ln>
          <a:effectLst/>
        </p:spPr>
        <p:txBody>
          <a:bodyPr vert="horz" wrap="square" lIns="92760" tIns="46380" rIns="92760" bIns="46380" numCol="1" anchor="b" anchorCtr="0" compatLnSpc="1">
            <a:prstTxWarp prst="textNoShape">
              <a:avLst/>
            </a:prstTxWarp>
          </a:bodyPr>
          <a:lstStyle>
            <a:lvl1pPr algn="r" defTabSz="927100" eaLnBrk="1" hangingPunct="1">
              <a:defRPr sz="1300" b="0" u="none"/>
            </a:lvl1pPr>
          </a:lstStyle>
          <a:p>
            <a:pPr>
              <a:defRPr/>
            </a:pPr>
            <a:fld id="{406AF9DF-AE34-4D90-A70E-81D90E33F274}" type="slidenum">
              <a:rPr lang="tr-TR" altLang="tr-TR"/>
              <a:pPr>
                <a:defRPr/>
              </a:pPr>
              <a:t>‹#›</a:t>
            </a:fld>
            <a:endParaRPr lang="tr-TR" altLang="tr-TR"/>
          </a:p>
        </p:txBody>
      </p:sp>
    </p:spTree>
    <p:extLst>
      <p:ext uri="{BB962C8B-B14F-4D97-AF65-F5344CB8AC3E}">
        <p14:creationId xmlns:p14="http://schemas.microsoft.com/office/powerpoint/2010/main" val="38364642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Başlık Slaydı">
    <p:spTree>
      <p:nvGrpSpPr>
        <p:cNvPr id="1" name=""/>
        <p:cNvGrpSpPr/>
        <p:nvPr/>
      </p:nvGrpSpPr>
      <p:grpSpPr>
        <a:xfrm>
          <a:off x="0" y="0"/>
          <a:ext cx="0" cy="0"/>
          <a:chOff x="0" y="0"/>
          <a:chExt cx="0" cy="0"/>
        </a:xfrm>
      </p:grpSpPr>
      <p:sp>
        <p:nvSpPr>
          <p:cNvPr id="2" name="Text Box 11"/>
          <p:cNvSpPr txBox="1">
            <a:spLocks noChangeArrowheads="1"/>
          </p:cNvSpPr>
          <p:nvPr userDrawn="1"/>
        </p:nvSpPr>
        <p:spPr bwMode="auto">
          <a:xfrm>
            <a:off x="808038" y="-127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u="sng">
                <a:solidFill>
                  <a:schemeClr val="tx1"/>
                </a:solidFill>
                <a:latin typeface="Arial" charset="0"/>
              </a:defRPr>
            </a:lvl1pPr>
            <a:lvl2pPr marL="742950" indent="-285750" eaLnBrk="0" hangingPunct="0">
              <a:defRPr sz="2800" b="1" u="sng">
                <a:solidFill>
                  <a:schemeClr val="tx1"/>
                </a:solidFill>
                <a:latin typeface="Arial" charset="0"/>
              </a:defRPr>
            </a:lvl2pPr>
            <a:lvl3pPr marL="1143000" indent="-228600" eaLnBrk="0" hangingPunct="0">
              <a:defRPr sz="2800" b="1" u="sng">
                <a:solidFill>
                  <a:schemeClr val="tx1"/>
                </a:solidFill>
                <a:latin typeface="Arial" charset="0"/>
              </a:defRPr>
            </a:lvl3pPr>
            <a:lvl4pPr marL="1600200" indent="-228600" eaLnBrk="0" hangingPunct="0">
              <a:defRPr sz="2800" b="1" u="sng">
                <a:solidFill>
                  <a:schemeClr val="tx1"/>
                </a:solidFill>
                <a:latin typeface="Arial" charset="0"/>
              </a:defRPr>
            </a:lvl4pPr>
            <a:lvl5pPr marL="2057400" indent="-228600" eaLnBrk="0" hangingPunct="0">
              <a:defRPr sz="2800" b="1" u="sng">
                <a:solidFill>
                  <a:schemeClr val="tx1"/>
                </a:solidFill>
                <a:latin typeface="Arial" charset="0"/>
              </a:defRPr>
            </a:lvl5pPr>
            <a:lvl6pPr marL="2514600" indent="-228600" eaLnBrk="0" fontAlgn="base" hangingPunct="0">
              <a:spcBef>
                <a:spcPct val="0"/>
              </a:spcBef>
              <a:spcAft>
                <a:spcPct val="0"/>
              </a:spcAft>
              <a:defRPr sz="2800" b="1" u="sng">
                <a:solidFill>
                  <a:schemeClr val="tx1"/>
                </a:solidFill>
                <a:latin typeface="Arial" charset="0"/>
              </a:defRPr>
            </a:lvl6pPr>
            <a:lvl7pPr marL="2971800" indent="-228600" eaLnBrk="0" fontAlgn="base" hangingPunct="0">
              <a:spcBef>
                <a:spcPct val="0"/>
              </a:spcBef>
              <a:spcAft>
                <a:spcPct val="0"/>
              </a:spcAft>
              <a:defRPr sz="2800" b="1" u="sng">
                <a:solidFill>
                  <a:schemeClr val="tx1"/>
                </a:solidFill>
                <a:latin typeface="Arial" charset="0"/>
              </a:defRPr>
            </a:lvl7pPr>
            <a:lvl8pPr marL="3429000" indent="-228600" eaLnBrk="0" fontAlgn="base" hangingPunct="0">
              <a:spcBef>
                <a:spcPct val="0"/>
              </a:spcBef>
              <a:spcAft>
                <a:spcPct val="0"/>
              </a:spcAft>
              <a:defRPr sz="2800" b="1" u="sng">
                <a:solidFill>
                  <a:schemeClr val="tx1"/>
                </a:solidFill>
                <a:latin typeface="Arial" charset="0"/>
              </a:defRPr>
            </a:lvl8pPr>
            <a:lvl9pPr marL="3886200" indent="-228600" eaLnBrk="0" fontAlgn="base" hangingPunct="0">
              <a:spcBef>
                <a:spcPct val="0"/>
              </a:spcBef>
              <a:spcAft>
                <a:spcPct val="0"/>
              </a:spcAft>
              <a:defRPr sz="2800" b="1" u="sng">
                <a:solidFill>
                  <a:schemeClr val="tx1"/>
                </a:solidFill>
                <a:latin typeface="Arial" charset="0"/>
              </a:defRPr>
            </a:lvl9pPr>
          </a:lstStyle>
          <a:p>
            <a:pPr eaLnBrk="1" hangingPunct="1">
              <a:defRPr/>
            </a:pPr>
            <a:endParaRPr lang="en-US" sz="1800" b="0" u="none" smtClean="0">
              <a:latin typeface="Verdana" pitchFamily="34" charset="0"/>
            </a:endParaRPr>
          </a:p>
        </p:txBody>
      </p:sp>
      <p:pic>
        <p:nvPicPr>
          <p:cNvPr id="3" name="Picture 12"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66088" y="6237288"/>
            <a:ext cx="82708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4"/>
          <p:cNvSpPr>
            <a:spLocks noChangeShapeType="1"/>
          </p:cNvSpPr>
          <p:nvPr userDrawn="1"/>
        </p:nvSpPr>
        <p:spPr bwMode="auto">
          <a:xfrm>
            <a:off x="0" y="6021388"/>
            <a:ext cx="91440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Rectangle 16"/>
          <p:cNvSpPr>
            <a:spLocks noChangeArrowheads="1"/>
          </p:cNvSpPr>
          <p:nvPr/>
        </p:nvSpPr>
        <p:spPr bwMode="auto">
          <a:xfrm>
            <a:off x="0" y="0"/>
            <a:ext cx="9144000" cy="1412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b="1" u="sng">
                <a:solidFill>
                  <a:schemeClr val="tx1"/>
                </a:solidFill>
                <a:latin typeface="Arial" panose="020B0604020202020204" pitchFamily="34" charset="0"/>
              </a:defRPr>
            </a:lvl1pPr>
            <a:lvl2pPr marL="742950" indent="-285750" eaLnBrk="0" hangingPunct="0">
              <a:defRPr sz="2800" b="1" u="sng">
                <a:solidFill>
                  <a:schemeClr val="tx1"/>
                </a:solidFill>
                <a:latin typeface="Arial" panose="020B0604020202020204" pitchFamily="34" charset="0"/>
              </a:defRPr>
            </a:lvl2pPr>
            <a:lvl3pPr marL="1143000" indent="-228600" eaLnBrk="0" hangingPunct="0">
              <a:defRPr sz="2800" b="1" u="sng">
                <a:solidFill>
                  <a:schemeClr val="tx1"/>
                </a:solidFill>
                <a:latin typeface="Arial" panose="020B0604020202020204" pitchFamily="34" charset="0"/>
              </a:defRPr>
            </a:lvl3pPr>
            <a:lvl4pPr marL="1600200" indent="-228600" eaLnBrk="0" hangingPunct="0">
              <a:defRPr sz="2800" b="1" u="sng">
                <a:solidFill>
                  <a:schemeClr val="tx1"/>
                </a:solidFill>
                <a:latin typeface="Arial" panose="020B0604020202020204" pitchFamily="34" charset="0"/>
              </a:defRPr>
            </a:lvl4pPr>
            <a:lvl5pPr marL="2057400" indent="-228600" eaLnBrk="0" hangingPunct="0">
              <a:defRPr sz="2800" b="1" u="sng">
                <a:solidFill>
                  <a:schemeClr val="tx1"/>
                </a:solidFill>
                <a:latin typeface="Arial" panose="020B0604020202020204" pitchFamily="34" charset="0"/>
              </a:defRPr>
            </a:lvl5pPr>
            <a:lvl6pPr marL="2514600" indent="-228600" eaLnBrk="0" fontAlgn="base" hangingPunct="0">
              <a:spcBef>
                <a:spcPct val="0"/>
              </a:spcBef>
              <a:spcAft>
                <a:spcPct val="0"/>
              </a:spcAft>
              <a:defRPr sz="2800" b="1" u="sng">
                <a:solidFill>
                  <a:schemeClr val="tx1"/>
                </a:solidFill>
                <a:latin typeface="Arial" panose="020B0604020202020204" pitchFamily="34" charset="0"/>
              </a:defRPr>
            </a:lvl6pPr>
            <a:lvl7pPr marL="2971800" indent="-228600" eaLnBrk="0" fontAlgn="base" hangingPunct="0">
              <a:spcBef>
                <a:spcPct val="0"/>
              </a:spcBef>
              <a:spcAft>
                <a:spcPct val="0"/>
              </a:spcAft>
              <a:defRPr sz="2800" b="1" u="sng">
                <a:solidFill>
                  <a:schemeClr val="tx1"/>
                </a:solidFill>
                <a:latin typeface="Arial" panose="020B0604020202020204" pitchFamily="34" charset="0"/>
              </a:defRPr>
            </a:lvl7pPr>
            <a:lvl8pPr marL="3429000" indent="-228600" eaLnBrk="0" fontAlgn="base" hangingPunct="0">
              <a:spcBef>
                <a:spcPct val="0"/>
              </a:spcBef>
              <a:spcAft>
                <a:spcPct val="0"/>
              </a:spcAft>
              <a:defRPr sz="2800" b="1" u="sng">
                <a:solidFill>
                  <a:schemeClr val="tx1"/>
                </a:solidFill>
                <a:latin typeface="Arial" panose="020B0604020202020204" pitchFamily="34" charset="0"/>
              </a:defRPr>
            </a:lvl8pPr>
            <a:lvl9pPr marL="3886200" indent="-228600" eaLnBrk="0" fontAlgn="base" hangingPunct="0">
              <a:spcBef>
                <a:spcPct val="0"/>
              </a:spcBef>
              <a:spcAft>
                <a:spcPct val="0"/>
              </a:spcAft>
              <a:defRPr sz="2800" b="1" u="sng">
                <a:solidFill>
                  <a:schemeClr val="tx1"/>
                </a:solidFill>
                <a:latin typeface="Arial" panose="020B0604020202020204" pitchFamily="34" charset="0"/>
              </a:defRPr>
            </a:lvl9pPr>
          </a:lstStyle>
          <a:p>
            <a:pPr algn="ctr" eaLnBrk="1" hangingPunct="1">
              <a:defRPr/>
            </a:pPr>
            <a:endParaRPr lang="en-US" sz="5800" b="0" u="none" smtClean="0">
              <a:solidFill>
                <a:schemeClr val="bg1"/>
              </a:solidFill>
              <a:latin typeface="Verdana" panose="020B0604030504040204" pitchFamily="34" charset="0"/>
            </a:endParaRPr>
          </a:p>
        </p:txBody>
      </p:sp>
      <p:sp>
        <p:nvSpPr>
          <p:cNvPr id="6" name="Rectangle 4"/>
          <p:cNvSpPr>
            <a:spLocks noGrp="1" noChangeArrowheads="1"/>
          </p:cNvSpPr>
          <p:nvPr>
            <p:ph type="dt" sz="half" idx="10"/>
          </p:nvPr>
        </p:nvSpPr>
        <p:spPr>
          <a:xfrm>
            <a:off x="457200" y="6248400"/>
            <a:ext cx="2133600" cy="457200"/>
          </a:xfrm>
        </p:spPr>
        <p:txBody>
          <a:bodyPr/>
          <a:lstStyle>
            <a:lvl1pPr>
              <a:defRPr sz="1100" i="0">
                <a:solidFill>
                  <a:schemeClr val="tx1"/>
                </a:solidFill>
              </a:defRPr>
            </a:lvl1pPr>
          </a:lstStyle>
          <a:p>
            <a:pPr>
              <a:defRPr/>
            </a:pPr>
            <a:r>
              <a:rPr lang="tr-TR"/>
              <a:t>Kalite bir hayat tarzıdır. </a:t>
            </a:r>
          </a:p>
          <a:p>
            <a:pPr>
              <a:defRPr/>
            </a:pPr>
            <a:endParaRPr lang="tr-TR"/>
          </a:p>
          <a:p>
            <a:pPr>
              <a:defRPr/>
            </a:pPr>
            <a:r>
              <a:rPr lang="tr-TR"/>
              <a:t>	      </a:t>
            </a:r>
          </a:p>
        </p:txBody>
      </p:sp>
      <p:sp>
        <p:nvSpPr>
          <p:cNvPr id="7" name="Rectangle 5"/>
          <p:cNvSpPr>
            <a:spLocks noGrp="1" noChangeArrowheads="1"/>
          </p:cNvSpPr>
          <p:nvPr>
            <p:ph type="ftr" sz="quarter" idx="11"/>
          </p:nvPr>
        </p:nvSpPr>
        <p:spPr>
          <a:xfrm>
            <a:off x="3124200" y="6248400"/>
            <a:ext cx="2895600" cy="457200"/>
          </a:xfrm>
          <a:prstGeom prst="rect">
            <a:avLst/>
          </a:prstGeom>
        </p:spPr>
        <p:txBody>
          <a:bodyPr/>
          <a:lstStyle>
            <a:lvl1pPr eaLnBrk="1" hangingPunct="1">
              <a:defRPr>
                <a:solidFill>
                  <a:schemeClr val="tx1"/>
                </a:solidFill>
                <a:effectLst/>
                <a:latin typeface="Arial" charset="0"/>
              </a:defRPr>
            </a:lvl1pPr>
          </a:lstStyle>
          <a:p>
            <a:pPr>
              <a:defRPr/>
            </a:pPr>
            <a:endParaRPr lang="tr-TR"/>
          </a:p>
          <a:p>
            <a:pPr>
              <a:defRPr/>
            </a:pPr>
            <a:endParaRPr lang="tr-TR"/>
          </a:p>
        </p:txBody>
      </p:sp>
      <p:sp>
        <p:nvSpPr>
          <p:cNvPr id="8" name="Rectangle 6"/>
          <p:cNvSpPr>
            <a:spLocks noGrp="1" noChangeArrowheads="1"/>
          </p:cNvSpPr>
          <p:nvPr>
            <p:ph type="sldNum" sz="quarter" idx="12"/>
          </p:nvPr>
        </p:nvSpPr>
        <p:spPr>
          <a:xfrm>
            <a:off x="6553200" y="6248400"/>
            <a:ext cx="1331913" cy="457200"/>
          </a:xfrm>
        </p:spPr>
        <p:txBody>
          <a:bodyPr/>
          <a:lstStyle>
            <a:lvl1pPr>
              <a:defRPr>
                <a:solidFill>
                  <a:schemeClr val="tx1"/>
                </a:solidFill>
              </a:defRPr>
            </a:lvl1pPr>
          </a:lstStyle>
          <a:p>
            <a:pPr>
              <a:defRPr/>
            </a:pPr>
            <a:fld id="{3EC74BB4-0BCA-48C3-852F-D94D7D105A01}" type="slidenum">
              <a:rPr lang="tr-TR" altLang="tr-TR"/>
              <a:pPr>
                <a:defRPr/>
              </a:pPr>
              <a:t>‹#›</a:t>
            </a:fld>
            <a:endParaRPr lang="tr-TR" altLang="tr-TR"/>
          </a:p>
        </p:txBody>
      </p:sp>
    </p:spTree>
    <p:extLst>
      <p:ext uri="{BB962C8B-B14F-4D97-AF65-F5344CB8AC3E}">
        <p14:creationId xmlns:p14="http://schemas.microsoft.com/office/powerpoint/2010/main" val="74946672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Başlık, Dikey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60C23C74-30A7-4AFE-9EA4-A5D38A1B5B41}" type="slidenum">
              <a:rPr lang="tr-TR" altLang="tr-TR"/>
              <a:pPr>
                <a:defRPr/>
              </a:pPr>
              <a:t>‹#›</a:t>
            </a:fld>
            <a:endParaRPr lang="tr-TR" altLang="tr-TR"/>
          </a:p>
        </p:txBody>
      </p:sp>
    </p:spTree>
    <p:extLst>
      <p:ext uri="{BB962C8B-B14F-4D97-AF65-F5344CB8AC3E}">
        <p14:creationId xmlns:p14="http://schemas.microsoft.com/office/powerpoint/2010/main" val="29158780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Dikey Başlık ve Metin">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Dikey Başlık"/>
          <p:cNvSpPr>
            <a:spLocks noGrp="1"/>
          </p:cNvSpPr>
          <p:nvPr>
            <p:ph type="title" orient="vert"/>
          </p:nvPr>
        </p:nvSpPr>
        <p:spPr>
          <a:xfrm>
            <a:off x="6858000" y="34925"/>
            <a:ext cx="2286000" cy="61309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0" y="34925"/>
            <a:ext cx="6705600" cy="61309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60DABB6-FAD1-4FB6-A751-110803FD9955}" type="slidenum">
              <a:rPr lang="tr-TR" altLang="tr-TR"/>
              <a:pPr>
                <a:defRPr/>
              </a:pPr>
              <a:t>‹#›</a:t>
            </a:fld>
            <a:endParaRPr lang="tr-TR" altLang="tr-TR"/>
          </a:p>
        </p:txBody>
      </p:sp>
    </p:spTree>
    <p:extLst>
      <p:ext uri="{BB962C8B-B14F-4D97-AF65-F5344CB8AC3E}">
        <p14:creationId xmlns:p14="http://schemas.microsoft.com/office/powerpoint/2010/main" val="31138217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reserve="1">
  <p:cSld name="Başlık ve Tablo">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0" y="34925"/>
            <a:ext cx="9144000" cy="1052513"/>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0" y="1635125"/>
            <a:ext cx="9144000" cy="4530725"/>
          </a:xfrm>
        </p:spPr>
        <p:txBody>
          <a:bodyPr/>
          <a:lstStyle/>
          <a:p>
            <a:pPr lvl="0"/>
            <a:endParaRPr lang="tr-TR" noProof="0" smtClean="0"/>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96143D09-B5C2-407E-A2D3-7CF9341E4423}" type="slidenum">
              <a:rPr lang="tr-TR" altLang="tr-TR"/>
              <a:pPr>
                <a:defRPr/>
              </a:pPr>
              <a:t>‹#›</a:t>
            </a:fld>
            <a:endParaRPr lang="tr-TR" altLang="tr-TR"/>
          </a:p>
        </p:txBody>
      </p:sp>
    </p:spTree>
    <p:extLst>
      <p:ext uri="{BB962C8B-B14F-4D97-AF65-F5344CB8AC3E}">
        <p14:creationId xmlns:p14="http://schemas.microsoft.com/office/powerpoint/2010/main" val="29683336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Başlık ve İçerik">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7" name="3 Veri Yer Tutucusu"/>
          <p:cNvSpPr>
            <a:spLocks noGrp="1"/>
          </p:cNvSpPr>
          <p:nvPr>
            <p:ph type="dt" sz="half" idx="10"/>
          </p:nvPr>
        </p:nvSpPr>
        <p:spPr/>
        <p:txBody>
          <a:bodyPr/>
          <a:lstStyle>
            <a:lvl1pPr>
              <a:defRPr sz="500"/>
            </a:lvl1pPr>
          </a:lstStyle>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BAC03F83-B627-4838-AE14-4DB3310A21C2}" type="slidenum">
              <a:rPr lang="tr-TR" altLang="tr-TR"/>
              <a:pPr>
                <a:defRPr/>
              </a:pPr>
              <a:t>‹#›</a:t>
            </a:fld>
            <a:endParaRPr lang="tr-TR" altLang="tr-TR"/>
          </a:p>
        </p:txBody>
      </p:sp>
    </p:spTree>
    <p:extLst>
      <p:ext uri="{BB962C8B-B14F-4D97-AF65-F5344CB8AC3E}">
        <p14:creationId xmlns:p14="http://schemas.microsoft.com/office/powerpoint/2010/main" val="1284748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Bölüm Üstbilgisi">
    <p:spTree>
      <p:nvGrpSpPr>
        <p:cNvPr id="1" name=""/>
        <p:cNvGrpSpPr/>
        <p:nvPr/>
      </p:nvGrpSpPr>
      <p:grpSpPr>
        <a:xfrm>
          <a:off x="0" y="0"/>
          <a:ext cx="0" cy="0"/>
          <a:chOff x="0" y="0"/>
          <a:chExt cx="0" cy="0"/>
        </a:xfrm>
      </p:grpSpPr>
      <p:sp>
        <p:nvSpPr>
          <p:cNvPr id="4"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5"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dirty="0" smtClean="0"/>
              <a:t>Asıl başlık stili için tıklatın</a:t>
            </a:r>
            <a:endParaRPr lang="tr-TR" dirty="0"/>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7" name="3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8" name="5 Slayt Numarası Yer Tutucusu"/>
          <p:cNvSpPr>
            <a:spLocks noGrp="1"/>
          </p:cNvSpPr>
          <p:nvPr>
            <p:ph type="sldNum" sz="quarter" idx="11"/>
          </p:nvPr>
        </p:nvSpPr>
        <p:spPr/>
        <p:txBody>
          <a:bodyPr/>
          <a:lstStyle>
            <a:lvl1pPr>
              <a:defRPr/>
            </a:lvl1pPr>
          </a:lstStyle>
          <a:p>
            <a:pPr>
              <a:defRPr/>
            </a:pPr>
            <a:fld id="{8E82F644-616C-464C-9172-BD8526665EF9}" type="slidenum">
              <a:rPr lang="tr-TR" altLang="tr-TR"/>
              <a:pPr>
                <a:defRPr/>
              </a:pPr>
              <a:t>‹#›</a:t>
            </a:fld>
            <a:endParaRPr lang="tr-TR" altLang="tr-TR"/>
          </a:p>
        </p:txBody>
      </p:sp>
    </p:spTree>
    <p:extLst>
      <p:ext uri="{BB962C8B-B14F-4D97-AF65-F5344CB8AC3E}">
        <p14:creationId xmlns:p14="http://schemas.microsoft.com/office/powerpoint/2010/main" val="16877687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İki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35125"/>
            <a:ext cx="4495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44F55000-B794-4C2F-804F-026126FDD234}" type="slidenum">
              <a:rPr lang="tr-TR" altLang="tr-TR"/>
              <a:pPr>
                <a:defRPr/>
              </a:pPr>
              <a:t>‹#›</a:t>
            </a:fld>
            <a:endParaRPr lang="tr-TR" altLang="tr-TR"/>
          </a:p>
        </p:txBody>
      </p:sp>
    </p:spTree>
    <p:extLst>
      <p:ext uri="{BB962C8B-B14F-4D97-AF65-F5344CB8AC3E}">
        <p14:creationId xmlns:p14="http://schemas.microsoft.com/office/powerpoint/2010/main" val="8095918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Karşılaştırma">
    <p:spTree>
      <p:nvGrpSpPr>
        <p:cNvPr id="1" name=""/>
        <p:cNvGrpSpPr/>
        <p:nvPr/>
      </p:nvGrpSpPr>
      <p:grpSpPr>
        <a:xfrm>
          <a:off x="0" y="0"/>
          <a:ext cx="0" cy="0"/>
          <a:chOff x="0" y="0"/>
          <a:chExt cx="0" cy="0"/>
        </a:xfrm>
      </p:grpSpPr>
      <p:sp>
        <p:nvSpPr>
          <p:cNvPr id="7"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8"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10" name="6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11" name="8 Slayt Numarası Yer Tutucusu"/>
          <p:cNvSpPr>
            <a:spLocks noGrp="1"/>
          </p:cNvSpPr>
          <p:nvPr>
            <p:ph type="sldNum" sz="quarter" idx="11"/>
          </p:nvPr>
        </p:nvSpPr>
        <p:spPr/>
        <p:txBody>
          <a:bodyPr/>
          <a:lstStyle>
            <a:lvl1pPr>
              <a:defRPr/>
            </a:lvl1pPr>
          </a:lstStyle>
          <a:p>
            <a:pPr>
              <a:defRPr/>
            </a:pPr>
            <a:fld id="{CE457248-237D-464F-A5D9-C65F17705E4E}" type="slidenum">
              <a:rPr lang="tr-TR" altLang="tr-TR"/>
              <a:pPr>
                <a:defRPr/>
              </a:pPr>
              <a:t>‹#›</a:t>
            </a:fld>
            <a:endParaRPr lang="tr-TR" altLang="tr-TR"/>
          </a:p>
        </p:txBody>
      </p:sp>
    </p:spTree>
    <p:extLst>
      <p:ext uri="{BB962C8B-B14F-4D97-AF65-F5344CB8AC3E}">
        <p14:creationId xmlns:p14="http://schemas.microsoft.com/office/powerpoint/2010/main" val="41821637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Yalnızca Başlık">
    <p:spTree>
      <p:nvGrpSpPr>
        <p:cNvPr id="1" name=""/>
        <p:cNvGrpSpPr/>
        <p:nvPr/>
      </p:nvGrpSpPr>
      <p:grpSpPr>
        <a:xfrm>
          <a:off x="0" y="0"/>
          <a:ext cx="0" cy="0"/>
          <a:chOff x="0" y="0"/>
          <a:chExt cx="0" cy="0"/>
        </a:xfrm>
      </p:grpSpPr>
      <p:sp>
        <p:nvSpPr>
          <p:cNvPr id="3"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4"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6" name="2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7" name="4 Slayt Numarası Yer Tutucusu"/>
          <p:cNvSpPr>
            <a:spLocks noGrp="1"/>
          </p:cNvSpPr>
          <p:nvPr>
            <p:ph type="sldNum" sz="quarter" idx="11"/>
          </p:nvPr>
        </p:nvSpPr>
        <p:spPr/>
        <p:txBody>
          <a:bodyPr/>
          <a:lstStyle>
            <a:lvl1pPr>
              <a:defRPr/>
            </a:lvl1pPr>
          </a:lstStyle>
          <a:p>
            <a:pPr>
              <a:defRPr/>
            </a:pPr>
            <a:fld id="{124F2016-E24C-4922-B5AE-F25CD0ACD6F9}" type="slidenum">
              <a:rPr lang="tr-TR" altLang="tr-TR"/>
              <a:pPr>
                <a:defRPr/>
              </a:pPr>
              <a:t>‹#›</a:t>
            </a:fld>
            <a:endParaRPr lang="tr-TR" altLang="tr-TR"/>
          </a:p>
        </p:txBody>
      </p:sp>
    </p:spTree>
    <p:extLst>
      <p:ext uri="{BB962C8B-B14F-4D97-AF65-F5344CB8AC3E}">
        <p14:creationId xmlns:p14="http://schemas.microsoft.com/office/powerpoint/2010/main" val="35609660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oş">
    <p:spTree>
      <p:nvGrpSpPr>
        <p:cNvPr id="1" name=""/>
        <p:cNvGrpSpPr/>
        <p:nvPr/>
      </p:nvGrpSpPr>
      <p:grpSpPr>
        <a:xfrm>
          <a:off x="0" y="0"/>
          <a:ext cx="0" cy="0"/>
          <a:chOff x="0" y="0"/>
          <a:chExt cx="0" cy="0"/>
        </a:xfrm>
      </p:grpSpPr>
      <p:sp>
        <p:nvSpPr>
          <p:cNvPr id="2"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3"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5" name="1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6" name="3 Slayt Numarası Yer Tutucusu"/>
          <p:cNvSpPr>
            <a:spLocks noGrp="1"/>
          </p:cNvSpPr>
          <p:nvPr>
            <p:ph type="sldNum" sz="quarter" idx="11"/>
          </p:nvPr>
        </p:nvSpPr>
        <p:spPr/>
        <p:txBody>
          <a:bodyPr/>
          <a:lstStyle>
            <a:lvl1pPr>
              <a:defRPr/>
            </a:lvl1pPr>
          </a:lstStyle>
          <a:p>
            <a:pPr>
              <a:defRPr/>
            </a:pPr>
            <a:fld id="{BFB6D884-7961-4A8C-9B13-5713087AC270}" type="slidenum">
              <a:rPr lang="tr-TR" altLang="tr-TR"/>
              <a:pPr>
                <a:defRPr/>
              </a:pPr>
              <a:t>‹#›</a:t>
            </a:fld>
            <a:endParaRPr lang="tr-TR" altLang="tr-TR"/>
          </a:p>
        </p:txBody>
      </p:sp>
    </p:spTree>
    <p:extLst>
      <p:ext uri="{BB962C8B-B14F-4D97-AF65-F5344CB8AC3E}">
        <p14:creationId xmlns:p14="http://schemas.microsoft.com/office/powerpoint/2010/main" val="15073609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Başlıklı İçerik">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501C79C8-0E10-4DB7-B518-1743A2E0C648}" type="slidenum">
              <a:rPr lang="tr-TR" altLang="tr-TR"/>
              <a:pPr>
                <a:defRPr/>
              </a:pPr>
              <a:t>‹#›</a:t>
            </a:fld>
            <a:endParaRPr lang="tr-TR" altLang="tr-TR"/>
          </a:p>
        </p:txBody>
      </p:sp>
    </p:spTree>
    <p:extLst>
      <p:ext uri="{BB962C8B-B14F-4D97-AF65-F5344CB8AC3E}">
        <p14:creationId xmlns:p14="http://schemas.microsoft.com/office/powerpoint/2010/main" val="29525813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Başlıklı Resim">
    <p:spTree>
      <p:nvGrpSpPr>
        <p:cNvPr id="1" name=""/>
        <p:cNvGrpSpPr/>
        <p:nvPr/>
      </p:nvGrpSpPr>
      <p:grpSpPr>
        <a:xfrm>
          <a:off x="0" y="0"/>
          <a:ext cx="0" cy="0"/>
          <a:chOff x="0" y="0"/>
          <a:chExt cx="0" cy="0"/>
        </a:xfrm>
      </p:grpSpPr>
      <p:sp>
        <p:nvSpPr>
          <p:cNvPr id="5"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6" name="Picture 11" descr="t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sz="500"/>
            </a:lvl1pPr>
          </a:lstStyle>
          <a:p>
            <a:pPr>
              <a:defRPr/>
            </a:pPr>
            <a:r>
              <a:rPr lang="tr-TR"/>
              <a:t>Quality is a life style.</a:t>
            </a:r>
          </a:p>
          <a:p>
            <a:pPr>
              <a:defRPr/>
            </a:pPr>
            <a:endParaRPr lang="tr-TR"/>
          </a:p>
          <a:p>
            <a:pPr>
              <a:defRPr/>
            </a:pPr>
            <a:r>
              <a:rPr lang="tr-TR"/>
              <a:t>www.tse.org.tr</a:t>
            </a:r>
          </a:p>
        </p:txBody>
      </p:sp>
      <p:sp>
        <p:nvSpPr>
          <p:cNvPr id="9" name="6 Slayt Numarası Yer Tutucusu"/>
          <p:cNvSpPr>
            <a:spLocks noGrp="1"/>
          </p:cNvSpPr>
          <p:nvPr>
            <p:ph type="sldNum" sz="quarter" idx="11"/>
          </p:nvPr>
        </p:nvSpPr>
        <p:spPr/>
        <p:txBody>
          <a:bodyPr/>
          <a:lstStyle>
            <a:lvl1pPr>
              <a:defRPr/>
            </a:lvl1pPr>
          </a:lstStyle>
          <a:p>
            <a:pPr>
              <a:defRPr/>
            </a:pPr>
            <a:fld id="{2128F9D6-E1E2-45FA-863C-54707B30D07E}" type="slidenum">
              <a:rPr lang="tr-TR" altLang="tr-TR"/>
              <a:pPr>
                <a:defRPr/>
              </a:pPr>
              <a:t>‹#›</a:t>
            </a:fld>
            <a:endParaRPr lang="tr-TR" altLang="tr-TR"/>
          </a:p>
        </p:txBody>
      </p:sp>
    </p:spTree>
    <p:extLst>
      <p:ext uri="{BB962C8B-B14F-4D97-AF65-F5344CB8AC3E}">
        <p14:creationId xmlns:p14="http://schemas.microsoft.com/office/powerpoint/2010/main" val="9601297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xfrm>
            <a:off x="0" y="34925"/>
            <a:ext cx="9144000" cy="10525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Türk Standardları Enstitüsü</a:t>
            </a:r>
          </a:p>
        </p:txBody>
      </p:sp>
      <p:sp>
        <p:nvSpPr>
          <p:cNvPr id="179203" name="Rectangle 3"/>
          <p:cNvSpPr>
            <a:spLocks noGrp="1" noChangeArrowheads="1"/>
          </p:cNvSpPr>
          <p:nvPr>
            <p:ph type="body" idx="1"/>
          </p:nvPr>
        </p:nvSpPr>
        <p:spPr bwMode="auto">
          <a:xfrm>
            <a:off x="0" y="1635125"/>
            <a:ext cx="91440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Click to edit Master text styles</a:t>
            </a:r>
          </a:p>
          <a:p>
            <a:pPr lvl="1"/>
            <a:r>
              <a:rPr lang="tr-TR" altLang="tr-TR" smtClean="0"/>
              <a:t>Second level</a:t>
            </a:r>
          </a:p>
          <a:p>
            <a:pPr lvl="2"/>
            <a:r>
              <a:rPr lang="tr-TR" altLang="tr-TR" smtClean="0"/>
              <a:t>Third level</a:t>
            </a:r>
          </a:p>
          <a:p>
            <a:pPr lvl="3"/>
            <a:r>
              <a:rPr lang="tr-TR" altLang="tr-TR" smtClean="0"/>
              <a:t>Fourth level</a:t>
            </a:r>
          </a:p>
          <a:p>
            <a:pPr lvl="4"/>
            <a:r>
              <a:rPr lang="tr-TR" altLang="tr-TR" smtClean="0"/>
              <a:t>Fifth level</a:t>
            </a:r>
          </a:p>
        </p:txBody>
      </p:sp>
      <p:sp>
        <p:nvSpPr>
          <p:cNvPr id="179204" name="Rectangle 4"/>
          <p:cNvSpPr>
            <a:spLocks noGrp="1" noChangeArrowheads="1"/>
          </p:cNvSpPr>
          <p:nvPr>
            <p:ph type="dt" sz="half" idx="2"/>
          </p:nvPr>
        </p:nvSpPr>
        <p:spPr bwMode="auto">
          <a:xfrm>
            <a:off x="384175" y="6211888"/>
            <a:ext cx="245903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500" b="0" i="1" u="none">
                <a:solidFill>
                  <a:srgbClr val="FF0000"/>
                </a:solidFill>
                <a:latin typeface="+mj-lt"/>
              </a:defRPr>
            </a:lvl1pPr>
          </a:lstStyle>
          <a:p>
            <a:pPr>
              <a:defRPr/>
            </a:pPr>
            <a:r>
              <a:rPr lang="tr-TR"/>
              <a:t>Quality is a life style.</a:t>
            </a:r>
          </a:p>
          <a:p>
            <a:pPr>
              <a:defRPr/>
            </a:pPr>
            <a:endParaRPr lang="tr-TR"/>
          </a:p>
          <a:p>
            <a:pPr>
              <a:defRPr/>
            </a:pPr>
            <a:r>
              <a:rPr lang="tr-TR"/>
              <a:t>www.tse.org.tr</a:t>
            </a:r>
          </a:p>
        </p:txBody>
      </p:sp>
      <p:sp>
        <p:nvSpPr>
          <p:cNvPr id="179206" name="Rectangle 6"/>
          <p:cNvSpPr>
            <a:spLocks noGrp="1" noChangeArrowheads="1"/>
          </p:cNvSpPr>
          <p:nvPr>
            <p:ph type="sldNum" sz="quarter" idx="4"/>
          </p:nvPr>
        </p:nvSpPr>
        <p:spPr bwMode="auto">
          <a:xfrm>
            <a:off x="7812088" y="6597650"/>
            <a:ext cx="1268412" cy="242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u="none">
                <a:solidFill>
                  <a:srgbClr val="FF0000"/>
                </a:solidFill>
                <a:latin typeface="Verdana" pitchFamily="34" charset="0"/>
              </a:defRPr>
            </a:lvl1pPr>
          </a:lstStyle>
          <a:p>
            <a:pPr>
              <a:defRPr/>
            </a:pPr>
            <a:fld id="{B0304095-7D3B-4260-8CAD-34DB95C23B52}" type="slidenum">
              <a:rPr lang="tr-TR" altLang="tr-TR"/>
              <a:pPr>
                <a:defRPr/>
              </a:pPr>
              <a:t>‹#›</a:t>
            </a:fld>
            <a:endParaRPr lang="tr-TR" altLang="tr-TR"/>
          </a:p>
        </p:txBody>
      </p:sp>
      <p:sp>
        <p:nvSpPr>
          <p:cNvPr id="179208" name="Line 8"/>
          <p:cNvSpPr>
            <a:spLocks noChangeShapeType="1"/>
          </p:cNvSpPr>
          <p:nvPr/>
        </p:nvSpPr>
        <p:spPr bwMode="auto">
          <a:xfrm>
            <a:off x="457200" y="1125538"/>
            <a:ext cx="80772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pic>
        <p:nvPicPr>
          <p:cNvPr id="179211" name="Picture 11" descr="t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1013" y="6188075"/>
            <a:ext cx="827087"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3" name="Line 13"/>
          <p:cNvSpPr>
            <a:spLocks noChangeShapeType="1"/>
          </p:cNvSpPr>
          <p:nvPr userDrawn="1"/>
        </p:nvSpPr>
        <p:spPr bwMode="auto">
          <a:xfrm>
            <a:off x="468313" y="6165850"/>
            <a:ext cx="86756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tr-TR"/>
          </a:p>
        </p:txBody>
      </p:sp>
    </p:spTree>
  </p:cSld>
  <p:clrMap bg1="lt1" tx1="dk1" bg2="lt2" tx2="dk2" accent1="accent1" accent2="accent2" accent3="accent3" accent4="accent4" accent5="accent5" accent6="accent6" hlink="hlink" folHlink="folHlink"/>
  <p:sldLayoutIdLst>
    <p:sldLayoutId id="2147484435"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 id="2147484446" r:id="rId12"/>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Effect transition="in" filter="fade">
                                      <p:cBhvr>
                                        <p:cTn id="7" dur="2000"/>
                                        <p:tgtEl>
                                          <p:spTgt spid="179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9203">
                                            <p:txEl>
                                              <p:pRg st="0" end="0"/>
                                            </p:txEl>
                                          </p:spTgt>
                                        </p:tgtEl>
                                        <p:attrNameLst>
                                          <p:attrName>style.visibility</p:attrName>
                                        </p:attrNameLst>
                                      </p:cBhvr>
                                      <p:to>
                                        <p:strVal val="visible"/>
                                      </p:to>
                                    </p:set>
                                    <p:animEffect transition="in" filter="fade">
                                      <p:cBhvr>
                                        <p:cTn id="10" dur="2000"/>
                                        <p:tgtEl>
                                          <p:spTgt spid="17920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9203">
                                            <p:txEl>
                                              <p:pRg st="1" end="1"/>
                                            </p:txEl>
                                          </p:spTgt>
                                        </p:tgtEl>
                                        <p:attrNameLst>
                                          <p:attrName>style.visibility</p:attrName>
                                        </p:attrNameLst>
                                      </p:cBhvr>
                                      <p:to>
                                        <p:strVal val="visible"/>
                                      </p:to>
                                    </p:set>
                                    <p:animEffect transition="in" filter="fade">
                                      <p:cBhvr>
                                        <p:cTn id="13" dur="2000"/>
                                        <p:tgtEl>
                                          <p:spTgt spid="17920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9203">
                                            <p:txEl>
                                              <p:pRg st="2" end="2"/>
                                            </p:txEl>
                                          </p:spTgt>
                                        </p:tgtEl>
                                        <p:attrNameLst>
                                          <p:attrName>style.visibility</p:attrName>
                                        </p:attrNameLst>
                                      </p:cBhvr>
                                      <p:to>
                                        <p:strVal val="visible"/>
                                      </p:to>
                                    </p:set>
                                    <p:animEffect transition="in" filter="fade">
                                      <p:cBhvr>
                                        <p:cTn id="16" dur="2000"/>
                                        <p:tgtEl>
                                          <p:spTgt spid="17920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9203">
                                            <p:txEl>
                                              <p:pRg st="3" end="3"/>
                                            </p:txEl>
                                          </p:spTgt>
                                        </p:tgtEl>
                                        <p:attrNameLst>
                                          <p:attrName>style.visibility</p:attrName>
                                        </p:attrNameLst>
                                      </p:cBhvr>
                                      <p:to>
                                        <p:strVal val="visible"/>
                                      </p:to>
                                    </p:set>
                                    <p:animEffect transition="in" filter="fade">
                                      <p:cBhvr>
                                        <p:cTn id="19" dur="2000"/>
                                        <p:tgtEl>
                                          <p:spTgt spid="17920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fade">
                                      <p:cBhvr>
                                        <p:cTn id="22" dur="2000"/>
                                        <p:tgtEl>
                                          <p:spTgt spid="17920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9204"/>
                                        </p:tgtEl>
                                        <p:attrNameLst>
                                          <p:attrName>style.visibility</p:attrName>
                                        </p:attrNameLst>
                                      </p:cBhvr>
                                      <p:to>
                                        <p:strVal val="visible"/>
                                      </p:to>
                                    </p:set>
                                    <p:animEffect transition="in" filter="fade">
                                      <p:cBhvr>
                                        <p:cTn id="25" dur="2000"/>
                                        <p:tgtEl>
                                          <p:spTgt spid="17920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9206"/>
                                        </p:tgtEl>
                                        <p:attrNameLst>
                                          <p:attrName>style.visibility</p:attrName>
                                        </p:attrNameLst>
                                      </p:cBhvr>
                                      <p:to>
                                        <p:strVal val="visible"/>
                                      </p:to>
                                    </p:set>
                                    <p:animEffect transition="in" filter="fade">
                                      <p:cBhvr>
                                        <p:cTn id="28" dur="2000"/>
                                        <p:tgtEl>
                                          <p:spTgt spid="179206"/>
                                        </p:tgtEl>
                                      </p:cBhvr>
                                    </p:animEffect>
                                  </p:childTnLst>
                                </p:cTn>
                              </p:par>
                              <p:par>
                                <p:cTn id="29" presetID="10" presetClass="entr" presetSubtype="0" fill="hold" nodeType="withEffect">
                                  <p:stCondLst>
                                    <p:cond delay="0"/>
                                  </p:stCondLst>
                                  <p:childTnLst>
                                    <p:set>
                                      <p:cBhvr>
                                        <p:cTn id="30" dur="1" fill="hold">
                                          <p:stCondLst>
                                            <p:cond delay="0"/>
                                          </p:stCondLst>
                                        </p:cTn>
                                        <p:tgtEl>
                                          <p:spTgt spid="179208"/>
                                        </p:tgtEl>
                                        <p:attrNameLst>
                                          <p:attrName>style.visibility</p:attrName>
                                        </p:attrNameLst>
                                      </p:cBhvr>
                                      <p:to>
                                        <p:strVal val="visible"/>
                                      </p:to>
                                    </p:set>
                                    <p:animEffect transition="in" filter="fade">
                                      <p:cBhvr>
                                        <p:cTn id="31" dur="2000"/>
                                        <p:tgtEl>
                                          <p:spTgt spid="179208"/>
                                        </p:tgtEl>
                                      </p:cBhvr>
                                    </p:animEffect>
                                  </p:childTnLst>
                                </p:cTn>
                              </p:par>
                              <p:par>
                                <p:cTn id="32" presetID="10" presetClass="entr" presetSubtype="0" fill="hold" nodeType="withEffect">
                                  <p:stCondLst>
                                    <p:cond delay="0"/>
                                  </p:stCondLst>
                                  <p:childTnLst>
                                    <p:set>
                                      <p:cBhvr>
                                        <p:cTn id="33" dur="1" fill="hold">
                                          <p:stCondLst>
                                            <p:cond delay="0"/>
                                          </p:stCondLst>
                                        </p:cTn>
                                        <p:tgtEl>
                                          <p:spTgt spid="179211"/>
                                        </p:tgtEl>
                                        <p:attrNameLst>
                                          <p:attrName>style.visibility</p:attrName>
                                        </p:attrNameLst>
                                      </p:cBhvr>
                                      <p:to>
                                        <p:strVal val="visible"/>
                                      </p:to>
                                    </p:set>
                                    <p:animEffect transition="in" filter="fade">
                                      <p:cBhvr>
                                        <p:cTn id="34" dur="2000"/>
                                        <p:tgtEl>
                                          <p:spTgt spid="179211"/>
                                        </p:tgtEl>
                                      </p:cBhvr>
                                    </p:animEffect>
                                  </p:childTnLst>
                                </p:cTn>
                              </p:par>
                              <p:par>
                                <p:cTn id="35" presetID="10" presetClass="entr" presetSubtype="0" fill="hold" nodeType="withEffect">
                                  <p:stCondLst>
                                    <p:cond delay="0"/>
                                  </p:stCondLst>
                                  <p:childTnLst>
                                    <p:set>
                                      <p:cBhvr>
                                        <p:cTn id="36" dur="1" fill="hold">
                                          <p:stCondLst>
                                            <p:cond delay="0"/>
                                          </p:stCondLst>
                                        </p:cTn>
                                        <p:tgtEl>
                                          <p:spTgt spid="179213"/>
                                        </p:tgtEl>
                                        <p:attrNameLst>
                                          <p:attrName>style.visibility</p:attrName>
                                        </p:attrNameLst>
                                      </p:cBhvr>
                                      <p:to>
                                        <p:strVal val="visible"/>
                                      </p:to>
                                    </p:set>
                                    <p:animEffect transition="in" filter="fade">
                                      <p:cBhvr>
                                        <p:cTn id="37" dur="20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animBg="1"/>
      <p:bldP spid="179203" grpId="0" build="p">
        <p:tmplLst>
          <p:tmpl lvl="1">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179203"/>
                        </p:tgtEl>
                        <p:attrNameLst>
                          <p:attrName>style.visibility</p:attrName>
                        </p:attrNameLst>
                      </p:cBhvr>
                      <p:to>
                        <p:strVal val="visible"/>
                      </p:to>
                    </p:set>
                    <p:animEffect transition="in" filter="fade">
                      <p:cBhvr>
                        <p:cTn dur="2000"/>
                        <p:tgtEl>
                          <p:spTgt spid="179203"/>
                        </p:tgtEl>
                      </p:cBhvr>
                    </p:animEffect>
                  </p:childTnLst>
                </p:cTn>
              </p:par>
            </p:tnLst>
          </p:tmpl>
        </p:tmplLst>
      </p:bldP>
      <p:bldP spid="179204" grpId="0"/>
      <p:bldP spid="179206" grpId="0"/>
    </p:bldLst>
  </p:timing>
  <p:hf hd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Verdana" pitchFamily="34" charset="0"/>
        </a:defRPr>
      </a:lvl2pPr>
      <a:lvl3pPr algn="ctr" rtl="0" eaLnBrk="0" fontAlgn="base" hangingPunct="0">
        <a:spcBef>
          <a:spcPct val="0"/>
        </a:spcBef>
        <a:spcAft>
          <a:spcPct val="0"/>
        </a:spcAft>
        <a:defRPr sz="4400">
          <a:solidFill>
            <a:schemeClr val="bg1"/>
          </a:solidFill>
          <a:latin typeface="Verdana" pitchFamily="34" charset="0"/>
        </a:defRPr>
      </a:lvl3pPr>
      <a:lvl4pPr algn="ctr" rtl="0" eaLnBrk="0" fontAlgn="base" hangingPunct="0">
        <a:spcBef>
          <a:spcPct val="0"/>
        </a:spcBef>
        <a:spcAft>
          <a:spcPct val="0"/>
        </a:spcAft>
        <a:defRPr sz="4400">
          <a:solidFill>
            <a:schemeClr val="bg1"/>
          </a:solidFill>
          <a:latin typeface="Verdana" pitchFamily="34" charset="0"/>
        </a:defRPr>
      </a:lvl4pPr>
      <a:lvl5pPr algn="ctr" rtl="0" eaLnBrk="0" fontAlgn="base" hangingPunct="0">
        <a:spcBef>
          <a:spcPct val="0"/>
        </a:spcBef>
        <a:spcAft>
          <a:spcPct val="0"/>
        </a:spcAft>
        <a:defRPr sz="4400">
          <a:solidFill>
            <a:schemeClr val="bg1"/>
          </a:solidFill>
          <a:latin typeface="Verdana" pitchFamily="34" charset="0"/>
        </a:defRPr>
      </a:lvl5pPr>
      <a:lvl6pPr marL="457200" algn="ctr" rtl="0" fontAlgn="base">
        <a:spcBef>
          <a:spcPct val="0"/>
        </a:spcBef>
        <a:spcAft>
          <a:spcPct val="0"/>
        </a:spcAft>
        <a:defRPr sz="4400">
          <a:solidFill>
            <a:schemeClr val="bg1"/>
          </a:solidFill>
          <a:latin typeface="Verdana" pitchFamily="34" charset="0"/>
        </a:defRPr>
      </a:lvl6pPr>
      <a:lvl7pPr marL="914400" algn="ctr" rtl="0" fontAlgn="base">
        <a:spcBef>
          <a:spcPct val="0"/>
        </a:spcBef>
        <a:spcAft>
          <a:spcPct val="0"/>
        </a:spcAft>
        <a:defRPr sz="4400">
          <a:solidFill>
            <a:schemeClr val="bg1"/>
          </a:solidFill>
          <a:latin typeface="Verdana" pitchFamily="34" charset="0"/>
        </a:defRPr>
      </a:lvl7pPr>
      <a:lvl8pPr marL="1371600" algn="ctr" rtl="0" fontAlgn="base">
        <a:spcBef>
          <a:spcPct val="0"/>
        </a:spcBef>
        <a:spcAft>
          <a:spcPct val="0"/>
        </a:spcAft>
        <a:defRPr sz="4400">
          <a:solidFill>
            <a:schemeClr val="bg1"/>
          </a:solidFill>
          <a:latin typeface="Verdana" pitchFamily="34" charset="0"/>
        </a:defRPr>
      </a:lvl8pPr>
      <a:lvl9pPr marL="1828800" algn="ctr" rtl="0" fontAlgn="base">
        <a:spcBef>
          <a:spcPct val="0"/>
        </a:spcBef>
        <a:spcAft>
          <a:spcPct val="0"/>
        </a:spcAft>
        <a:defRPr sz="44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fdAGTxbbf8Q"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fdAGTxbbf8Q"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tandards.cen.eu/dyn/www/f?p=CENWEB:5"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standards.cen.eu/dyn/www/f?p=204:7:0::::FSP_ORG_ID:6293&amp;cs=1CB5AD0147625BD23EEC854EC3D26ABB6"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cenelec.eu/dyn/www/f?p=104:29:1338387364476701::::FSP_ORG_ID,FSP_LANG_ID:1257159,25#1"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v8dbnN63LEs" TargetMode="External"/><Relationship Id="rId2" Type="http://schemas.openxmlformats.org/officeDocument/2006/relationships/hyperlink" Target="https://www.youtube.com/watch?v=Mpt5_RsLH6o"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v8dbnN63LEs" TargetMode="External"/><Relationship Id="rId2" Type="http://schemas.openxmlformats.org/officeDocument/2006/relationships/hyperlink" Target="https://www.youtube.com/watch?v=Mpt5_RsLH6o"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youtube.com/watch?v=hTH-kfo28gU"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hyperlink" Target="https://www.youtube.com/watch?v=hTH-kfo28gU"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tandards.cen.eu/dyn/www/f?p=CENWEB:5" TargetMode="External"/><Relationship Id="rId2" Type="http://schemas.openxmlformats.org/officeDocument/2006/relationships/hyperlink" Target="http://www.cen.eu/about/Pages/default.aspx" TargetMode="External"/><Relationship Id="rId1" Type="http://schemas.openxmlformats.org/officeDocument/2006/relationships/slideLayout" Target="../slideLayouts/slideLayout2.xml"/><Relationship Id="rId6" Type="http://schemas.openxmlformats.org/officeDocument/2006/relationships/hyperlink" Target="https://www.cen.eu/news/brochures/brochures/Compass.pdf" TargetMode="External"/><Relationship Id="rId5" Type="http://schemas.openxmlformats.org/officeDocument/2006/relationships/hyperlink" Target="http://www.cen.eu/news/brochures/brochures/Handsonstandards.pdf" TargetMode="External"/><Relationship Id="rId4" Type="http://schemas.openxmlformats.org/officeDocument/2006/relationships/hyperlink" Target="https://standards.cen.eu/dyn/www/f?p=CENWEB:6:::NO"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Veri Yer Tutucusu"/>
          <p:cNvSpPr>
            <a:spLocks noGrp="1"/>
          </p:cNvSpPr>
          <p:nvPr>
            <p:ph type="dt" sz="quarter" idx="10"/>
          </p:nvPr>
        </p:nvSpPr>
        <p:spPr/>
        <p:txBody>
          <a:bodyPr/>
          <a:lstStyle/>
          <a:p>
            <a:pPr>
              <a:defRPr/>
            </a:pPr>
            <a:endParaRPr lang="tr-TR" dirty="0"/>
          </a:p>
          <a:p>
            <a:pPr>
              <a:defRPr/>
            </a:pPr>
            <a:r>
              <a:rPr lang="tr-TR" sz="1000" dirty="0"/>
              <a:t>www.tse.org.tr</a:t>
            </a:r>
          </a:p>
        </p:txBody>
      </p:sp>
      <p:sp>
        <p:nvSpPr>
          <p:cNvPr id="8"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dirty="0" err="1">
                <a:solidFill>
                  <a:srgbClr val="FF0000"/>
                </a:solidFill>
                <a:effectLst>
                  <a:outerShdw blurRad="38100" dist="38100" dir="2700000" algn="tl">
                    <a:srgbClr val="C0C0C0"/>
                  </a:outerShdw>
                </a:effectLst>
              </a:rPr>
              <a:t>Standards</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Preparation</a:t>
            </a:r>
            <a:r>
              <a:rPr lang="tr-TR" sz="1000" dirty="0">
                <a:solidFill>
                  <a:srgbClr val="FF0000"/>
                </a:solidFill>
                <a:effectLst>
                  <a:outerShdw blurRad="38100" dist="38100" dir="2700000" algn="tl">
                    <a:srgbClr val="C0C0C0"/>
                  </a:outerShdw>
                </a:effectLst>
              </a:rPr>
              <a:t> </a:t>
            </a:r>
            <a:r>
              <a:rPr lang="tr-TR" sz="1000" dirty="0" err="1">
                <a:solidFill>
                  <a:srgbClr val="FF0000"/>
                </a:solidFill>
                <a:effectLst>
                  <a:outerShdw blurRad="38100" dist="38100" dir="2700000" algn="tl">
                    <a:srgbClr val="C0C0C0"/>
                  </a:outerShdw>
                </a:effectLst>
              </a:rPr>
              <a:t>Center</a:t>
            </a:r>
            <a:endParaRPr lang="tr-TR" sz="1000" dirty="0">
              <a:solidFill>
                <a:srgbClr val="FF0000"/>
              </a:solidFill>
              <a:effectLst>
                <a:outerShdw blurRad="38100" dist="38100" dir="2700000" algn="tl">
                  <a:srgbClr val="C0C0C0"/>
                </a:outerShdw>
              </a:effectLst>
            </a:endParaRPr>
          </a:p>
          <a:p>
            <a:pPr eaLnBrk="1" hangingPunct="1">
              <a:defRPr/>
            </a:pPr>
            <a:endParaRPr lang="tr-TR" dirty="0"/>
          </a:p>
          <a:p>
            <a:pPr eaLnBrk="1" hangingPunct="1">
              <a:defRPr/>
            </a:pPr>
            <a:r>
              <a:rPr lang="en-US" sz="1000" dirty="0"/>
              <a:t>©</a:t>
            </a:r>
            <a:r>
              <a:rPr lang="tr-TR" sz="1000" dirty="0"/>
              <a:t>2011Türk Standardları Enstitüsü</a:t>
            </a:r>
          </a:p>
        </p:txBody>
      </p:sp>
      <p:sp>
        <p:nvSpPr>
          <p:cNvPr id="14340"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7BF32112-F20E-438D-A4B7-027E119AF89E}" type="slidenum">
              <a:rPr lang="tr-TR" altLang="tr-TR" sz="1000" smtClean="0">
                <a:solidFill>
                  <a:srgbClr val="FF0000"/>
                </a:solidFill>
                <a:latin typeface="Verdana" pitchFamily="34" charset="0"/>
              </a:rPr>
              <a:pPr>
                <a:spcBef>
                  <a:spcPct val="0"/>
                </a:spcBef>
                <a:buClrTx/>
                <a:buSzTx/>
                <a:buFontTx/>
                <a:buNone/>
              </a:pPr>
              <a:t>1</a:t>
            </a:fld>
            <a:endParaRPr lang="tr-TR" altLang="tr-TR" sz="1000" smtClean="0">
              <a:solidFill>
                <a:srgbClr val="FF0000"/>
              </a:solidFill>
              <a:latin typeface="Verdana" pitchFamily="34" charset="0"/>
            </a:endParaRPr>
          </a:p>
        </p:txBody>
      </p:sp>
      <p:sp>
        <p:nvSpPr>
          <p:cNvPr id="526338" name="Text Box 2"/>
          <p:cNvSpPr txBox="1">
            <a:spLocks noChangeArrowheads="1"/>
          </p:cNvSpPr>
          <p:nvPr/>
        </p:nvSpPr>
        <p:spPr bwMode="auto">
          <a:xfrm>
            <a:off x="1223963" y="388938"/>
            <a:ext cx="7235825" cy="519112"/>
          </a:xfrm>
          <a:prstGeom prst="rect">
            <a:avLst/>
          </a:prstGeom>
          <a:noFill/>
          <a:ln w="9525">
            <a:noFill/>
            <a:miter lim="800000"/>
            <a:headEnd/>
            <a:tailEnd/>
          </a:ln>
          <a:effectLst/>
        </p:spPr>
        <p:txBody>
          <a:bodyPr>
            <a:spAutoFit/>
          </a:bodyPr>
          <a:lstStyle/>
          <a:p>
            <a:pPr algn="ctr">
              <a:defRPr/>
            </a:pPr>
            <a:r>
              <a:rPr lang="tr-TR" u="none">
                <a:solidFill>
                  <a:srgbClr val="FF0000"/>
                </a:solidFill>
                <a:effectLst>
                  <a:outerShdw blurRad="38100" dist="38100" dir="2700000" algn="tl">
                    <a:srgbClr val="C0C0C0"/>
                  </a:outerShdw>
                </a:effectLst>
              </a:rPr>
              <a:t>TURKISH STANDARDS INSTITUTION</a:t>
            </a:r>
          </a:p>
        </p:txBody>
      </p:sp>
      <p:pic>
        <p:nvPicPr>
          <p:cNvPr id="14342" name="Picture 3" descr="Turkish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47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4" descr="TSE bina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2133600"/>
            <a:ext cx="338455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6341" name="Text Box 5"/>
          <p:cNvSpPr txBox="1">
            <a:spLocks noChangeArrowheads="1"/>
          </p:cNvSpPr>
          <p:nvPr/>
        </p:nvSpPr>
        <p:spPr bwMode="auto">
          <a:xfrm>
            <a:off x="3851275" y="1989138"/>
            <a:ext cx="4956175" cy="3108325"/>
          </a:xfrm>
          <a:prstGeom prst="rect">
            <a:avLst/>
          </a:prstGeom>
          <a:noFill/>
          <a:ln w="9525">
            <a:noFill/>
            <a:miter lim="800000"/>
            <a:headEnd/>
            <a:tailEnd/>
          </a:ln>
          <a:effectLst/>
        </p:spPr>
        <p:txBody>
          <a:bodyPr>
            <a:spAutoFit/>
          </a:bodyPr>
          <a:lstStyle/>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r>
              <a:rPr lang="tr-TR" sz="3200" u="none" dirty="0">
                <a:solidFill>
                  <a:srgbClr val="FF0000"/>
                </a:solidFill>
                <a:effectLst>
                  <a:outerShdw blurRad="38100" dist="38100" dir="2700000" algn="tl">
                    <a:srgbClr val="C0C0C0"/>
                  </a:outerShdw>
                </a:effectLst>
              </a:rPr>
              <a:t>TSE</a:t>
            </a:r>
          </a:p>
          <a:p>
            <a:pPr algn="ctr" eaLnBrk="1" hangingPunct="1">
              <a:defRPr/>
            </a:pPr>
            <a:r>
              <a:rPr lang="tr-TR" sz="3200" u="none" dirty="0" err="1">
                <a:solidFill>
                  <a:srgbClr val="FF0000"/>
                </a:solidFill>
                <a:effectLst>
                  <a:outerShdw blurRad="38100" dist="38100" dir="2700000" algn="tl">
                    <a:srgbClr val="C0C0C0"/>
                  </a:outerShdw>
                </a:effectLst>
              </a:rPr>
              <a:t>Introduction</a:t>
            </a:r>
            <a:r>
              <a:rPr lang="tr-TR" sz="3200" u="none" dirty="0">
                <a:solidFill>
                  <a:srgbClr val="FF0000"/>
                </a:solidFill>
                <a:effectLst>
                  <a:outerShdw blurRad="38100" dist="38100" dir="2700000" algn="tl">
                    <a:srgbClr val="C0C0C0"/>
                  </a:outerShdw>
                </a:effectLst>
              </a:rPr>
              <a:t> </a:t>
            </a:r>
            <a:r>
              <a:rPr lang="tr-TR" sz="3200" u="none" dirty="0" err="1">
                <a:solidFill>
                  <a:srgbClr val="FF0000"/>
                </a:solidFill>
                <a:effectLst>
                  <a:outerShdw blurRad="38100" dist="38100" dir="2700000" algn="tl">
                    <a:srgbClr val="C0C0C0"/>
                  </a:outerShdw>
                </a:effectLst>
              </a:rPr>
              <a:t>to</a:t>
            </a:r>
            <a:r>
              <a:rPr lang="tr-TR" sz="3200" u="none" dirty="0">
                <a:solidFill>
                  <a:srgbClr val="FF0000"/>
                </a:solidFill>
                <a:effectLst>
                  <a:outerShdw blurRad="38100" dist="38100" dir="2700000" algn="tl">
                    <a:srgbClr val="C0C0C0"/>
                  </a:outerShdw>
                </a:effectLst>
              </a:rPr>
              <a:t> </a:t>
            </a:r>
            <a:r>
              <a:rPr lang="tr-TR" sz="3200" u="none">
                <a:solidFill>
                  <a:srgbClr val="FF0000"/>
                </a:solidFill>
                <a:effectLst>
                  <a:outerShdw blurRad="38100" dist="38100" dir="2700000" algn="tl">
                    <a:srgbClr val="C0C0C0"/>
                  </a:outerShdw>
                </a:effectLst>
              </a:rPr>
              <a:t>Standardization</a:t>
            </a:r>
            <a:r>
              <a:rPr lang="tr-TR" sz="3200" u="none" dirty="0">
                <a:solidFill>
                  <a:srgbClr val="FF0000"/>
                </a:solidFill>
                <a:effectLst>
                  <a:outerShdw blurRad="38100" dist="38100" dir="2700000" algn="tl">
                    <a:srgbClr val="C0C0C0"/>
                  </a:outerShdw>
                </a:effectLst>
              </a:rPr>
              <a:t> </a:t>
            </a: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a:p>
            <a:pPr algn="ctr" eaLnBrk="1" hangingPunct="1">
              <a:defRPr/>
            </a:pPr>
            <a:endParaRPr lang="tr-TR" sz="2000" u="none" dirty="0">
              <a:solidFill>
                <a:srgbClr val="FF0000"/>
              </a:solidFill>
              <a:effectLst>
                <a:outerShdw blurRad="38100" dist="38100" dir="2700000" algn="tl">
                  <a:srgbClr val="C0C0C0"/>
                </a:outerShdw>
              </a:effectLst>
            </a:endParaRPr>
          </a:p>
        </p:txBody>
      </p:sp>
      <p:sp>
        <p:nvSpPr>
          <p:cNvPr id="526342" name="Text Box 6"/>
          <p:cNvSpPr txBox="1">
            <a:spLocks noChangeArrowheads="1"/>
          </p:cNvSpPr>
          <p:nvPr/>
        </p:nvSpPr>
        <p:spPr bwMode="auto">
          <a:xfrm>
            <a:off x="468313" y="5084763"/>
            <a:ext cx="184150" cy="336550"/>
          </a:xfrm>
          <a:prstGeom prst="rect">
            <a:avLst/>
          </a:prstGeom>
          <a:noFill/>
          <a:ln w="9525">
            <a:noFill/>
            <a:miter lim="800000"/>
            <a:headEnd/>
            <a:tailEnd/>
          </a:ln>
          <a:effectLst/>
        </p:spPr>
        <p:txBody>
          <a:bodyPr wrap="none">
            <a:spAutoFit/>
          </a:bodyPr>
          <a:lstStyle/>
          <a:p>
            <a:pPr eaLnBrk="1" hangingPunct="1">
              <a:defRPr/>
            </a:pPr>
            <a:endParaRPr lang="en-US" sz="1600" b="0" u="none">
              <a:solidFill>
                <a:srgbClr val="FF0000"/>
              </a:solidFill>
              <a:effectLst>
                <a:outerShdw blurRad="38100" dist="38100" dir="2700000" algn="tl">
                  <a:srgbClr val="C0C0C0"/>
                </a:outerShdw>
              </a:effectLst>
            </a:endParaRPr>
          </a:p>
        </p:txBody>
      </p:sp>
      <p:sp>
        <p:nvSpPr>
          <p:cNvPr id="10" name="Rectangle 3"/>
          <p:cNvSpPr txBox="1">
            <a:spLocks noChangeArrowheads="1"/>
          </p:cNvSpPr>
          <p:nvPr/>
        </p:nvSpPr>
        <p:spPr bwMode="auto">
          <a:xfrm>
            <a:off x="560388" y="4878388"/>
            <a:ext cx="3228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Clr>
                <a:schemeClr val="folHlink"/>
              </a:buClr>
              <a:buSzPct val="60000"/>
              <a:buFont typeface="Wingdings" pitchFamily="2" charset="2"/>
              <a:buNone/>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buClr>
                <a:srgbClr val="3333CC"/>
              </a:buClr>
              <a:defRPr/>
            </a:pPr>
            <a:r>
              <a:rPr lang="tr-TR" altLang="tr-TR" sz="2000" u="none" kern="0" dirty="0" smtClean="0">
                <a:solidFill>
                  <a:srgbClr val="002060"/>
                </a:solidFill>
                <a:latin typeface="Tahoma"/>
              </a:rPr>
              <a:t>Dr. Hatice BEKTAŞ</a:t>
            </a:r>
          </a:p>
          <a:p>
            <a:pPr eaLnBrk="1" hangingPunct="1">
              <a:buClr>
                <a:srgbClr val="3333CC"/>
              </a:buClr>
              <a:defRPr/>
            </a:pPr>
            <a:r>
              <a:rPr lang="tr-TR" altLang="tr-TR" sz="2000" u="none" kern="0" dirty="0" smtClean="0">
                <a:solidFill>
                  <a:srgbClr val="002060"/>
                </a:solidFill>
                <a:latin typeface="Tahoma"/>
              </a:rPr>
              <a:t>Technical </a:t>
            </a:r>
            <a:r>
              <a:rPr lang="tr-TR" altLang="tr-TR" sz="2000" u="none" kern="0" dirty="0" err="1" smtClean="0">
                <a:solidFill>
                  <a:srgbClr val="002060"/>
                </a:solidFill>
                <a:latin typeface="Tahoma"/>
              </a:rPr>
              <a:t>Expert</a:t>
            </a:r>
            <a:endParaRPr lang="tr-TR" altLang="tr-TR" sz="2000" u="none" kern="0" dirty="0" smtClean="0">
              <a:solidFill>
                <a:srgbClr val="002060"/>
              </a:solidFill>
              <a:latin typeface="Tahoma"/>
            </a:endParaRPr>
          </a:p>
          <a:p>
            <a:pPr eaLnBrk="1" hangingPunct="1">
              <a:buClr>
                <a:srgbClr val="3333CC"/>
              </a:buClr>
              <a:defRPr/>
            </a:pPr>
            <a:r>
              <a:rPr lang="tr-TR" altLang="tr-TR" sz="2000" u="none" kern="0" dirty="0" smtClean="0">
                <a:solidFill>
                  <a:srgbClr val="002060"/>
                </a:solidFill>
                <a:latin typeface="Tahoma"/>
              </a:rPr>
              <a:t>hbektas@tse.org.tr</a:t>
            </a:r>
          </a:p>
          <a:p>
            <a:pPr eaLnBrk="1" hangingPunct="1">
              <a:buClr>
                <a:srgbClr val="3333CC"/>
              </a:buClr>
              <a:defRPr/>
            </a:pPr>
            <a:endParaRPr lang="en-US" altLang="tr-TR" sz="2400" u="none" kern="0" dirty="0" smtClean="0">
              <a:solidFill>
                <a:srgbClr val="002060"/>
              </a:solidFill>
              <a:latin typeface="Tahom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26338"/>
                                        </p:tgtEl>
                                        <p:attrNameLst>
                                          <p:attrName>style.visibility</p:attrName>
                                        </p:attrNameLst>
                                      </p:cBhvr>
                                      <p:to>
                                        <p:strVal val="visible"/>
                                      </p:to>
                                    </p:set>
                                    <p:animEffect transition="in" filter="blinds(horizontal)">
                                      <p:cBhvr>
                                        <p:cTn id="7" dur="2000"/>
                                        <p:tgtEl>
                                          <p:spTgt spid="526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a:t>CEN-CENELEC Management </a:t>
            </a:r>
            <a:r>
              <a:rPr lang="tr-TR" sz="3200" dirty="0" err="1"/>
              <a:t>Centre</a:t>
            </a:r>
            <a:r>
              <a:rPr lang="tr-TR" sz="3200" dirty="0"/>
              <a:t> (CCMC) </a:t>
            </a:r>
          </a:p>
        </p:txBody>
      </p:sp>
      <p:sp>
        <p:nvSpPr>
          <p:cNvPr id="3" name="İçerik Yer Tutucusu 2"/>
          <p:cNvSpPr>
            <a:spLocks noGrp="1"/>
          </p:cNvSpPr>
          <p:nvPr>
            <p:ph idx="1"/>
          </p:nvPr>
        </p:nvSpPr>
        <p:spPr>
          <a:xfrm>
            <a:off x="0" y="1268760"/>
            <a:ext cx="9144000" cy="4530725"/>
          </a:xfrm>
        </p:spPr>
        <p:txBody>
          <a:bodyPr/>
          <a:lstStyle/>
          <a:p>
            <a:r>
              <a:rPr lang="en-US" sz="2400" dirty="0"/>
              <a:t>CEN-CENELEC Management </a:t>
            </a:r>
            <a:r>
              <a:rPr lang="en-US" sz="2400" dirty="0" smtClean="0"/>
              <a:t>Centre</a:t>
            </a:r>
            <a:r>
              <a:rPr lang="tr-TR" sz="2400" dirty="0" smtClean="0"/>
              <a:t> </a:t>
            </a:r>
            <a:r>
              <a:rPr lang="en-US" sz="2400" dirty="0" smtClean="0"/>
              <a:t>(</a:t>
            </a:r>
            <a:r>
              <a:rPr lang="en-US" sz="2400" dirty="0"/>
              <a:t>CCMC)</a:t>
            </a:r>
            <a:r>
              <a:rPr lang="tr-TR" sz="2400" dirty="0"/>
              <a:t> </a:t>
            </a:r>
            <a:r>
              <a:rPr lang="en-US" sz="2400" dirty="0" smtClean="0"/>
              <a:t> </a:t>
            </a:r>
            <a:r>
              <a:rPr lang="en-US" sz="2400" dirty="0"/>
              <a:t>is headed by the Director </a:t>
            </a:r>
            <a:r>
              <a:rPr lang="en-US" sz="2400" dirty="0" smtClean="0"/>
              <a:t>General</a:t>
            </a:r>
            <a:r>
              <a:rPr lang="tr-TR" sz="2400" dirty="0" smtClean="0"/>
              <a:t> </a:t>
            </a:r>
            <a:r>
              <a:rPr lang="en-US" sz="2400" dirty="0"/>
              <a:t>located in Brussels</a:t>
            </a:r>
            <a:r>
              <a:rPr lang="en-US" sz="2400" dirty="0" smtClean="0"/>
              <a:t>.</a:t>
            </a:r>
            <a:endParaRPr lang="en-US" sz="2400" dirty="0"/>
          </a:p>
          <a:p>
            <a:r>
              <a:rPr lang="en-US" sz="2400" dirty="0" smtClean="0"/>
              <a:t>The CCMC </a:t>
            </a:r>
            <a:r>
              <a:rPr lang="en-US" sz="2400" dirty="0"/>
              <a:t>is in charge of the daily operations, coordination and promotion of all CEN and CENELEC activities.</a:t>
            </a:r>
          </a:p>
          <a:p>
            <a:endParaRPr lang="en-US" sz="2400" dirty="0"/>
          </a:p>
          <a:p>
            <a:r>
              <a:rPr lang="en-US" sz="2400" dirty="0"/>
              <a:t>CCMC is responsible for handling the tasks assigned to it by both CEN and CENELEC General Assemblies, the Administrative Boards and the Technical Boards.</a:t>
            </a:r>
          </a:p>
          <a:p>
            <a:endParaRPr lang="en-US" sz="2400" dirty="0"/>
          </a:p>
          <a:p>
            <a:r>
              <a:rPr lang="en-US" sz="2400" dirty="0"/>
              <a:t>CCMC is also responsible for correspondence and liaison with the services of the European Commission and the EFTA Secretariat.</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10</a:t>
            </a:fld>
            <a:endParaRPr lang="tr-TR" altLang="tr-TR"/>
          </a:p>
        </p:txBody>
      </p:sp>
    </p:spTree>
    <p:extLst>
      <p:ext uri="{BB962C8B-B14F-4D97-AF65-F5344CB8AC3E}">
        <p14:creationId xmlns:p14="http://schemas.microsoft.com/office/powerpoint/2010/main" val="109817297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The General Assembly </a:t>
            </a:r>
            <a:r>
              <a:rPr lang="tr-TR" dirty="0" smtClean="0"/>
              <a:t>(AG)</a:t>
            </a:r>
            <a:endParaRPr lang="tr-TR" dirty="0"/>
          </a:p>
        </p:txBody>
      </p:sp>
      <p:sp>
        <p:nvSpPr>
          <p:cNvPr id="3" name="İçerik Yer Tutucusu 2"/>
          <p:cNvSpPr>
            <a:spLocks noGrp="1"/>
          </p:cNvSpPr>
          <p:nvPr>
            <p:ph idx="1"/>
          </p:nvPr>
        </p:nvSpPr>
        <p:spPr>
          <a:xfrm>
            <a:off x="35621" y="1196752"/>
            <a:ext cx="8496944" cy="4530725"/>
          </a:xfrm>
        </p:spPr>
        <p:txBody>
          <a:bodyPr/>
          <a:lstStyle/>
          <a:p>
            <a:r>
              <a:rPr lang="en-US" sz="2400" dirty="0" smtClean="0"/>
              <a:t>The </a:t>
            </a:r>
            <a:r>
              <a:rPr lang="en-US" sz="2400" dirty="0"/>
              <a:t>General Assembly (AG) is the supreme governing body of CEN and determines the CEN policy. </a:t>
            </a:r>
            <a:endParaRPr lang="tr-TR" sz="2400" dirty="0" smtClean="0"/>
          </a:p>
          <a:p>
            <a:endParaRPr lang="tr-TR" sz="2400" dirty="0" smtClean="0"/>
          </a:p>
          <a:p>
            <a:r>
              <a:rPr lang="en-US" sz="2400" dirty="0" smtClean="0"/>
              <a:t>The </a:t>
            </a:r>
            <a:r>
              <a:rPr lang="en-US" sz="2400" dirty="0"/>
              <a:t>General Assembly is composed of the delegations from the National Standards Bodies (NSBs) of each of the member countries of CEN and of selected CEN partners, who attend the AG as observers (such as: Affiliates, Partner Standardization Bodies, CENELEC, ETSI, ISO, European Partner Organizations, the European Commission and the EFTA Secretariat). </a:t>
            </a:r>
          </a:p>
          <a:p>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11</a:t>
            </a:fld>
            <a:endParaRPr lang="tr-TR" altLang="tr-TR"/>
          </a:p>
        </p:txBody>
      </p:sp>
    </p:spTree>
    <p:extLst>
      <p:ext uri="{BB962C8B-B14F-4D97-AF65-F5344CB8AC3E}">
        <p14:creationId xmlns:p14="http://schemas.microsoft.com/office/powerpoint/2010/main" val="321433046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The General Assembly </a:t>
            </a:r>
            <a:r>
              <a:rPr lang="tr-TR" dirty="0"/>
              <a:t>(AG)</a:t>
            </a:r>
          </a:p>
        </p:txBody>
      </p:sp>
      <p:sp>
        <p:nvSpPr>
          <p:cNvPr id="3" name="İçerik Yer Tutucusu 2"/>
          <p:cNvSpPr>
            <a:spLocks noGrp="1"/>
          </p:cNvSpPr>
          <p:nvPr>
            <p:ph idx="1"/>
          </p:nvPr>
        </p:nvSpPr>
        <p:spPr/>
        <p:txBody>
          <a:bodyPr/>
          <a:lstStyle/>
          <a:p>
            <a:r>
              <a:rPr lang="en-US" dirty="0"/>
              <a:t> The General Assembly is chaired by the CEN President and meets twice a year. Extraordinary General Assembly meetings may also be convened by the CEN President.</a:t>
            </a:r>
          </a:p>
          <a:p>
            <a:r>
              <a:rPr lang="en-US" dirty="0"/>
              <a:t>Voting rights are restricted to the CEN National Members.</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12</a:t>
            </a:fld>
            <a:endParaRPr lang="tr-TR" altLang="tr-TR"/>
          </a:p>
        </p:txBody>
      </p:sp>
    </p:spTree>
    <p:extLst>
      <p:ext uri="{BB962C8B-B14F-4D97-AF65-F5344CB8AC3E}">
        <p14:creationId xmlns:p14="http://schemas.microsoft.com/office/powerpoint/2010/main" val="54973994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Administrative Board </a:t>
            </a:r>
            <a:r>
              <a:rPr lang="tr-TR" dirty="0" smtClean="0"/>
              <a:t>(CA)</a:t>
            </a:r>
            <a:r>
              <a:rPr lang="en-US" dirty="0" smtClean="0"/>
              <a:t> </a:t>
            </a:r>
            <a:endParaRPr lang="tr-TR" dirty="0"/>
          </a:p>
        </p:txBody>
      </p:sp>
      <p:sp>
        <p:nvSpPr>
          <p:cNvPr id="3" name="İçerik Yer Tutucusu 2"/>
          <p:cNvSpPr>
            <a:spLocks noGrp="1"/>
          </p:cNvSpPr>
          <p:nvPr>
            <p:ph idx="1"/>
          </p:nvPr>
        </p:nvSpPr>
        <p:spPr>
          <a:xfrm>
            <a:off x="0" y="1268760"/>
            <a:ext cx="9144000" cy="4530725"/>
          </a:xfrm>
        </p:spPr>
        <p:txBody>
          <a:bodyPr/>
          <a:lstStyle/>
          <a:p>
            <a:r>
              <a:rPr lang="en-US" sz="2400" b="1" dirty="0" smtClean="0"/>
              <a:t>The </a:t>
            </a:r>
            <a:r>
              <a:rPr lang="en-US" sz="2400" b="1" dirty="0"/>
              <a:t>Administrative Board (CA) </a:t>
            </a:r>
            <a:r>
              <a:rPr lang="en-US" sz="2400" dirty="0"/>
              <a:t>manages and administers CEN’s business by directing the work and coordinating the actions of all CEN bodies with the aim of executing the decisions taken by the General Assembly. </a:t>
            </a:r>
            <a:endParaRPr lang="tr-TR" sz="2400" dirty="0" smtClean="0"/>
          </a:p>
          <a:p>
            <a:r>
              <a:rPr lang="en-US" sz="2400" dirty="0" smtClean="0"/>
              <a:t>The </a:t>
            </a:r>
            <a:r>
              <a:rPr lang="en-US" sz="2400" dirty="0"/>
              <a:t>Administrative Board, which normally meets three times per year, comprises the CEN Officers (i.e. the President, three </a:t>
            </a:r>
            <a:r>
              <a:rPr lang="en-US" sz="2400" dirty="0" smtClean="0"/>
              <a:t>Vice-Presidents) </a:t>
            </a:r>
            <a:r>
              <a:rPr lang="en-US" sz="2400" dirty="0"/>
              <a:t>and nine ordinary Board members. All are appointed by the General Assembly. The CEN-CENELEC Director General acts as the secretary of the Board</a:t>
            </a:r>
            <a:r>
              <a:rPr lang="en-US" sz="2400" dirty="0" smtClean="0"/>
              <a:t>.</a:t>
            </a:r>
            <a:endParaRPr lang="tr-TR" sz="2400" dirty="0" smtClean="0"/>
          </a:p>
          <a:p>
            <a:endParaRPr lang="tr-TR" sz="1800" dirty="0" smtClean="0"/>
          </a:p>
          <a:p>
            <a:r>
              <a:rPr lang="en-US" sz="2400" dirty="0" smtClean="0"/>
              <a:t>The </a:t>
            </a:r>
            <a:r>
              <a:rPr lang="en-US" sz="2400" dirty="0"/>
              <a:t>Administrative Board, among others, is empowered by the General Assembly to manage the technical work by delegation to the Technical Board. </a:t>
            </a:r>
          </a:p>
          <a:p>
            <a:endParaRPr lang="tr-TR" sz="20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13</a:t>
            </a:fld>
            <a:endParaRPr lang="tr-TR" altLang="tr-TR"/>
          </a:p>
        </p:txBody>
      </p:sp>
    </p:spTree>
    <p:extLst>
      <p:ext uri="{BB962C8B-B14F-4D97-AF65-F5344CB8AC3E}">
        <p14:creationId xmlns:p14="http://schemas.microsoft.com/office/powerpoint/2010/main" val="374913863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a:t>
            </a:r>
            <a:r>
              <a:rPr lang="en-US" dirty="0" smtClean="0"/>
              <a:t>Board</a:t>
            </a:r>
            <a:r>
              <a:rPr lang="tr-TR" dirty="0" smtClean="0"/>
              <a:t> (BT)</a:t>
            </a:r>
            <a:r>
              <a:rPr lang="en-US" dirty="0" smtClean="0"/>
              <a:t>  </a:t>
            </a:r>
            <a:endParaRPr lang="tr-TR" dirty="0"/>
          </a:p>
        </p:txBody>
      </p:sp>
      <p:sp>
        <p:nvSpPr>
          <p:cNvPr id="3" name="İçerik Yer Tutucusu 2"/>
          <p:cNvSpPr>
            <a:spLocks noGrp="1"/>
          </p:cNvSpPr>
          <p:nvPr>
            <p:ph idx="1"/>
          </p:nvPr>
        </p:nvSpPr>
        <p:spPr>
          <a:xfrm>
            <a:off x="107504" y="1340768"/>
            <a:ext cx="9144000" cy="4530725"/>
          </a:xfrm>
        </p:spPr>
        <p:txBody>
          <a:bodyPr/>
          <a:lstStyle/>
          <a:p>
            <a:r>
              <a:rPr lang="en-US" b="1" dirty="0" smtClean="0"/>
              <a:t>The </a:t>
            </a:r>
            <a:r>
              <a:rPr lang="en-US" b="1" dirty="0"/>
              <a:t>CEN Technical Board (BT) </a:t>
            </a:r>
            <a:r>
              <a:rPr lang="en-US" dirty="0"/>
              <a:t>controls the full standards </a:t>
            </a:r>
            <a:r>
              <a:rPr lang="en-US" dirty="0" err="1"/>
              <a:t>programme</a:t>
            </a:r>
            <a:r>
              <a:rPr lang="en-US" dirty="0"/>
              <a:t> and promotes its speedy execution by the Technical Committees (TC), the CEN-CENELEC Management Centre (CCMC), and other bodies.</a:t>
            </a:r>
          </a:p>
          <a:p>
            <a:endParaRPr lang="en-US" sz="1800" dirty="0"/>
          </a:p>
          <a:p>
            <a:r>
              <a:rPr lang="en-US" dirty="0"/>
              <a:t>Its key responsibilities are to advise on all matters concerning the organization, the working procedures, coordination and planning of standards work, to approve CEN technical policies and strategies, to examine and decide on proposals for new projects.</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14</a:t>
            </a:fld>
            <a:endParaRPr lang="tr-TR" altLang="tr-TR"/>
          </a:p>
        </p:txBody>
      </p:sp>
    </p:spTree>
    <p:extLst>
      <p:ext uri="{BB962C8B-B14F-4D97-AF65-F5344CB8AC3E}">
        <p14:creationId xmlns:p14="http://schemas.microsoft.com/office/powerpoint/2010/main" val="172304518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800" dirty="0" smtClean="0"/>
              <a:t>Football and Standards (world cup) - part 3 - CEN and CENELEC</a:t>
            </a:r>
            <a:br>
              <a:rPr lang="en-US" sz="2800" dirty="0" smtClean="0"/>
            </a:br>
            <a:endParaRPr lang="tr-TR" sz="2800" dirty="0"/>
          </a:p>
        </p:txBody>
      </p:sp>
      <p:sp>
        <p:nvSpPr>
          <p:cNvPr id="3" name="Metin Yer Tutucusu 2"/>
          <p:cNvSpPr>
            <a:spLocks noGrp="1"/>
          </p:cNvSpPr>
          <p:nvPr>
            <p:ph type="body" idx="1"/>
          </p:nvPr>
        </p:nvSpPr>
        <p:spPr/>
        <p:txBody>
          <a:bodyPr/>
          <a:lstStyle/>
          <a:p>
            <a:r>
              <a:rPr lang="en-US" dirty="0" smtClean="0">
                <a:hlinkClick r:id="rId2"/>
              </a:rPr>
              <a:t>https</a:t>
            </a:r>
            <a:r>
              <a:rPr lang="en-US" dirty="0">
                <a:hlinkClick r:id="rId2"/>
              </a:rPr>
              <a:t>://</a:t>
            </a:r>
            <a:r>
              <a:rPr lang="en-US" dirty="0" smtClean="0">
                <a:hlinkClick r:id="rId2"/>
              </a:rPr>
              <a:t>www.youtube.com/watch?v=fdAGTxbbf8Q</a:t>
            </a:r>
            <a:endParaRPr lang="tr-TR" dirty="0"/>
          </a:p>
          <a:p>
            <a:endParaRPr lang="en-US" dirty="0"/>
          </a:p>
        </p:txBody>
      </p:sp>
      <p:sp>
        <p:nvSpPr>
          <p:cNvPr id="4" name="Veri Yer Tutucusu 3"/>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8E82F644-616C-464C-9172-BD8526665EF9}" type="slidenum">
              <a:rPr lang="tr-TR" altLang="tr-TR" smtClean="0"/>
              <a:pPr>
                <a:defRPr/>
              </a:pPr>
              <a:t>15</a:t>
            </a:fld>
            <a:endParaRPr lang="tr-TR" altLang="tr-TR"/>
          </a:p>
        </p:txBody>
      </p:sp>
    </p:spTree>
    <p:extLst>
      <p:ext uri="{BB962C8B-B14F-4D97-AF65-F5344CB8AC3E}">
        <p14:creationId xmlns:p14="http://schemas.microsoft.com/office/powerpoint/2010/main" val="345563959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1700808"/>
            <a:ext cx="9144000" cy="4530725"/>
          </a:xfrm>
        </p:spPr>
        <p:txBody>
          <a:bodyPr/>
          <a:lstStyle/>
          <a:p>
            <a:r>
              <a:rPr lang="en-US" dirty="0" smtClean="0">
                <a:hlinkClick r:id="rId2"/>
              </a:rPr>
              <a:t>https</a:t>
            </a:r>
            <a:r>
              <a:rPr lang="en-US" dirty="0">
                <a:hlinkClick r:id="rId2"/>
              </a:rPr>
              <a:t>://</a:t>
            </a:r>
            <a:r>
              <a:rPr lang="en-US" dirty="0" smtClean="0">
                <a:hlinkClick r:id="rId2"/>
              </a:rPr>
              <a:t>www.youtube.com/watch?v=fdAGTxbbf8Q</a:t>
            </a:r>
            <a:endParaRPr lang="tr-TR" dirty="0" smtClean="0"/>
          </a:p>
          <a:p>
            <a:pPr marL="0" indent="0">
              <a:buNone/>
            </a:pPr>
            <a:endParaRPr lang="en-US"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16</a:t>
            </a:fld>
            <a:endParaRPr lang="tr-TR" altLang="tr-TR"/>
          </a:p>
        </p:txBody>
      </p:sp>
    </p:spTree>
    <p:extLst>
      <p:ext uri="{BB962C8B-B14F-4D97-AF65-F5344CB8AC3E}">
        <p14:creationId xmlns:p14="http://schemas.microsoft.com/office/powerpoint/2010/main" val="300930584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Membership</a:t>
            </a:r>
            <a:endParaRPr lang="tr-TR" dirty="0"/>
          </a:p>
        </p:txBody>
      </p:sp>
      <p:sp>
        <p:nvSpPr>
          <p:cNvPr id="3" name="İçerik Yer Tutucusu 2"/>
          <p:cNvSpPr>
            <a:spLocks noGrp="1"/>
          </p:cNvSpPr>
          <p:nvPr>
            <p:ph idx="1"/>
          </p:nvPr>
        </p:nvSpPr>
        <p:spPr>
          <a:xfrm>
            <a:off x="0" y="1412776"/>
            <a:ext cx="9144000" cy="4386709"/>
          </a:xfrm>
        </p:spPr>
        <p:txBody>
          <a:bodyPr/>
          <a:lstStyle/>
          <a:p>
            <a:r>
              <a:rPr lang="tr-TR" dirty="0" smtClean="0"/>
              <a:t>M</a:t>
            </a:r>
            <a:r>
              <a:rPr lang="en-US" dirty="0" smtClean="0"/>
              <a:t>embers </a:t>
            </a:r>
            <a:r>
              <a:rPr lang="en-US" dirty="0"/>
              <a:t>of </a:t>
            </a:r>
            <a:r>
              <a:rPr lang="en-US" dirty="0" smtClean="0"/>
              <a:t>CEN</a:t>
            </a:r>
            <a:r>
              <a:rPr lang="tr-TR" dirty="0" smtClean="0"/>
              <a:t>;</a:t>
            </a:r>
          </a:p>
          <a:p>
            <a:pPr marL="0" indent="0">
              <a:buNone/>
            </a:pPr>
            <a:r>
              <a:rPr lang="tr-TR" dirty="0" smtClean="0">
                <a:hlinkClick r:id="rId2"/>
              </a:rPr>
              <a:t>http</a:t>
            </a:r>
            <a:r>
              <a:rPr lang="tr-TR" dirty="0">
                <a:hlinkClick r:id="rId2"/>
              </a:rPr>
              <a:t>://</a:t>
            </a:r>
            <a:r>
              <a:rPr lang="tr-TR" dirty="0" smtClean="0">
                <a:hlinkClick r:id="rId2"/>
              </a:rPr>
              <a:t>standards.cen.eu/dyn/www/f?p=CENWEB:5</a:t>
            </a:r>
            <a:r>
              <a:rPr lang="tr-TR" dirty="0" smtClean="0"/>
              <a:t> </a:t>
            </a:r>
          </a:p>
          <a:p>
            <a:endParaRPr lang="tr-TR" dirty="0" smtClean="0"/>
          </a:p>
          <a:p>
            <a:r>
              <a:rPr lang="en-US" dirty="0"/>
              <a:t>CEN's National Members are the National Standardization Bodies (NSBs) of the 28 European Union countries, the Former Yugoslav Republic of Macedonia, and </a:t>
            </a:r>
            <a:r>
              <a:rPr lang="en-US" b="1" dirty="0"/>
              <a:t>Turkey</a:t>
            </a:r>
            <a:r>
              <a:rPr lang="en-US" dirty="0"/>
              <a:t> plus three countries of the European Free Trade Association (Iceland, Norway and Switzerland). There is one member per country.</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17</a:t>
            </a:fld>
            <a:endParaRPr lang="tr-TR" altLang="tr-TR"/>
          </a:p>
        </p:txBody>
      </p:sp>
    </p:spTree>
    <p:extLst>
      <p:ext uri="{BB962C8B-B14F-4D97-AF65-F5344CB8AC3E}">
        <p14:creationId xmlns:p14="http://schemas.microsoft.com/office/powerpoint/2010/main" val="3909073449"/>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Membership</a:t>
            </a:r>
            <a:endParaRPr lang="tr-TR" dirty="0"/>
          </a:p>
        </p:txBody>
      </p:sp>
      <p:sp>
        <p:nvSpPr>
          <p:cNvPr id="3" name="İçerik Yer Tutucusu 2"/>
          <p:cNvSpPr>
            <a:spLocks noGrp="1"/>
          </p:cNvSpPr>
          <p:nvPr>
            <p:ph idx="1"/>
          </p:nvPr>
        </p:nvSpPr>
        <p:spPr>
          <a:xfrm>
            <a:off x="0" y="1268760"/>
            <a:ext cx="9144000" cy="4530725"/>
          </a:xfrm>
        </p:spPr>
        <p:txBody>
          <a:bodyPr/>
          <a:lstStyle/>
          <a:p>
            <a:r>
              <a:rPr lang="en-US" sz="2200" dirty="0"/>
              <a:t>The standardization system in Europe is based on the national pillars, which are the National Standardization Bodies or the members of CEN. </a:t>
            </a:r>
            <a:endParaRPr lang="tr-TR" sz="2200" dirty="0" smtClean="0"/>
          </a:p>
          <a:p>
            <a:r>
              <a:rPr lang="en-US" sz="2200" dirty="0" smtClean="0"/>
              <a:t>A </a:t>
            </a:r>
            <a:r>
              <a:rPr lang="en-US" sz="2200" dirty="0"/>
              <a:t>National Standardization Body is the </a:t>
            </a:r>
            <a:r>
              <a:rPr lang="en-US" sz="2200" b="1" dirty="0"/>
              <a:t>one stop shop </a:t>
            </a:r>
            <a:r>
              <a:rPr lang="en-US" sz="2200" dirty="0"/>
              <a:t>for all stakeholders and is the main focal point of access to the concerted system, which comprises regional (European) and international (ISO) standardization. </a:t>
            </a:r>
            <a:endParaRPr lang="tr-TR" sz="2200" dirty="0" smtClean="0"/>
          </a:p>
          <a:p>
            <a:r>
              <a:rPr lang="en-US" sz="2200" dirty="0" smtClean="0"/>
              <a:t>It </a:t>
            </a:r>
            <a:r>
              <a:rPr lang="en-US" sz="2200" dirty="0"/>
              <a:t>is the responsibility of the CEN National Members to implement European Standards as national standards. The National Standardization Bodies distribute and sell the implemented European Standard and have to withdraw any conflicting national standards. </a:t>
            </a:r>
          </a:p>
          <a:p>
            <a:r>
              <a:rPr lang="en-US" sz="2200" dirty="0"/>
              <a:t>Details regarding this status are given in </a:t>
            </a:r>
            <a:r>
              <a:rPr lang="en-US" sz="2200" dirty="0">
                <a:solidFill>
                  <a:srgbClr val="FF0000"/>
                </a:solidFill>
              </a:rPr>
              <a:t>CEN/CENELEC Guide 20 - Guide on membership criteria of CEN and CENELEC</a:t>
            </a:r>
          </a:p>
          <a:p>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18</a:t>
            </a:fld>
            <a:endParaRPr lang="tr-TR" altLang="tr-TR"/>
          </a:p>
        </p:txBody>
      </p:sp>
    </p:spTree>
    <p:extLst>
      <p:ext uri="{BB962C8B-B14F-4D97-AF65-F5344CB8AC3E}">
        <p14:creationId xmlns:p14="http://schemas.microsoft.com/office/powerpoint/2010/main" val="114916883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Technical </a:t>
            </a:r>
            <a:r>
              <a:rPr lang="tr-TR" dirty="0" err="1"/>
              <a:t>Bodies</a:t>
            </a:r>
            <a:endParaRPr lang="tr-TR" dirty="0"/>
          </a:p>
        </p:txBody>
      </p:sp>
      <p:sp>
        <p:nvSpPr>
          <p:cNvPr id="3" name="İçerik Yer Tutucusu 2"/>
          <p:cNvSpPr>
            <a:spLocks noGrp="1"/>
          </p:cNvSpPr>
          <p:nvPr>
            <p:ph idx="1"/>
          </p:nvPr>
        </p:nvSpPr>
        <p:spPr>
          <a:xfrm>
            <a:off x="0" y="1484784"/>
            <a:ext cx="9144000" cy="4530725"/>
          </a:xfrm>
        </p:spPr>
        <p:txBody>
          <a:bodyPr/>
          <a:lstStyle/>
          <a:p>
            <a:r>
              <a:rPr lang="en-US" sz="2400" dirty="0"/>
              <a:t>The standardization activities of CEN are steered by the CEN Technical Board (BT), who has full responsibility for the execution of CEN's work </a:t>
            </a:r>
            <a:r>
              <a:rPr lang="en-US" sz="2400" dirty="0" err="1"/>
              <a:t>programme</a:t>
            </a:r>
            <a:r>
              <a:rPr lang="en-US" sz="2400" dirty="0"/>
              <a:t>. </a:t>
            </a:r>
            <a:endParaRPr lang="tr-TR" sz="2400" dirty="0" smtClean="0"/>
          </a:p>
          <a:p>
            <a:r>
              <a:rPr lang="en-US" sz="2400" dirty="0" smtClean="0"/>
              <a:t>Standards </a:t>
            </a:r>
            <a:r>
              <a:rPr lang="en-US" sz="2400" dirty="0"/>
              <a:t>are prepared by </a:t>
            </a:r>
            <a:r>
              <a:rPr lang="en-US" sz="2400" b="1" dirty="0"/>
              <a:t>Technical Committees (TCs). </a:t>
            </a:r>
            <a:r>
              <a:rPr lang="en-US" sz="2400" dirty="0"/>
              <a:t>Each TC has its own field of operation (scope) within which a work </a:t>
            </a:r>
            <a:r>
              <a:rPr lang="en-US" sz="2400" dirty="0" err="1"/>
              <a:t>programme</a:t>
            </a:r>
            <a:r>
              <a:rPr lang="en-US" sz="2400" dirty="0"/>
              <a:t> of identified standards is developed and executed. TCs work on the basis of national participation by the CEN Members, where delegates represent their respective national point of view. This principle allows the TCs to take balanced decisions that reflect a wide consensus. </a:t>
            </a:r>
          </a:p>
          <a:p>
            <a:r>
              <a:rPr lang="en-US" sz="2400" dirty="0" smtClean="0"/>
              <a:t>A </a:t>
            </a:r>
            <a:r>
              <a:rPr lang="en-US" sz="2400" b="1" dirty="0"/>
              <a:t>Subcommittee</a:t>
            </a:r>
            <a:r>
              <a:rPr lang="en-US" sz="2400" dirty="0"/>
              <a:t> can be established within a TC, in the case of large programs of work. </a:t>
            </a:r>
          </a:p>
          <a:p>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19</a:t>
            </a:fld>
            <a:endParaRPr lang="tr-TR" altLang="tr-TR"/>
          </a:p>
        </p:txBody>
      </p:sp>
    </p:spTree>
    <p:extLst>
      <p:ext uri="{BB962C8B-B14F-4D97-AF65-F5344CB8AC3E}">
        <p14:creationId xmlns:p14="http://schemas.microsoft.com/office/powerpoint/2010/main" val="218108209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err="1" smtClean="0"/>
              <a:t>European</a:t>
            </a:r>
            <a:r>
              <a:rPr lang="tr-TR" sz="2800" dirty="0"/>
              <a:t> </a:t>
            </a:r>
            <a:r>
              <a:rPr lang="tr-TR" sz="2800" dirty="0" err="1"/>
              <a:t>Standardization</a:t>
            </a:r>
            <a:r>
              <a:rPr lang="tr-TR" sz="2800" dirty="0"/>
              <a:t> </a:t>
            </a:r>
            <a:r>
              <a:rPr lang="tr-TR" sz="2800" dirty="0" err="1" smtClean="0"/>
              <a:t>committee</a:t>
            </a:r>
            <a:r>
              <a:rPr lang="tr-TR" sz="2800" dirty="0" smtClean="0"/>
              <a:t> (CEN/CENELEC)</a:t>
            </a:r>
            <a:br>
              <a:rPr lang="tr-TR" sz="2800" dirty="0" smtClean="0"/>
            </a:br>
            <a:r>
              <a:rPr lang="tr-TR" sz="2800" dirty="0" err="1" smtClean="0"/>
              <a:t>process</a:t>
            </a:r>
            <a:endParaRPr lang="tr-TR" sz="2800" dirty="0"/>
          </a:p>
        </p:txBody>
      </p:sp>
      <p:sp>
        <p:nvSpPr>
          <p:cNvPr id="15363" name="Metin Yer Tutucusu 2"/>
          <p:cNvSpPr>
            <a:spLocks noGrp="1"/>
          </p:cNvSpPr>
          <p:nvPr>
            <p:ph type="body" idx="1"/>
          </p:nvPr>
        </p:nvSpPr>
        <p:spPr>
          <a:xfrm>
            <a:off x="684213" y="2708275"/>
            <a:ext cx="7772400" cy="1500188"/>
          </a:xfrm>
        </p:spPr>
        <p:txBody>
          <a:bodyPr/>
          <a:lstStyle/>
          <a:p>
            <a:r>
              <a:rPr lang="tr-TR" altLang="tr-TR" dirty="0" err="1" smtClean="0"/>
              <a:t>Chapter</a:t>
            </a:r>
            <a:r>
              <a:rPr lang="tr-TR" altLang="tr-TR" dirty="0" smtClean="0"/>
              <a:t> 4 </a:t>
            </a:r>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15365"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BFEEA6A8-1506-4D26-A7BF-2E684F0F4C1F}" type="slidenum">
              <a:rPr lang="tr-TR" altLang="tr-TR" sz="1000" smtClean="0">
                <a:solidFill>
                  <a:srgbClr val="FF0000"/>
                </a:solidFill>
                <a:latin typeface="Verdana" pitchFamily="34" charset="0"/>
              </a:rPr>
              <a:pPr>
                <a:spcBef>
                  <a:spcPct val="0"/>
                </a:spcBef>
                <a:buClrTx/>
                <a:buSzTx/>
                <a:buFontTx/>
                <a:buNone/>
              </a:pPr>
              <a:t>2</a:t>
            </a:fld>
            <a:endParaRPr lang="tr-TR" altLang="tr-TR" sz="1000" smtClean="0">
              <a:solidFill>
                <a:srgbClr val="FF0000"/>
              </a:solidFill>
              <a:latin typeface="Verdana" pitchFamily="34" charset="0"/>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Working Groups (WGs)</a:t>
            </a:r>
            <a:endParaRPr lang="tr-TR" dirty="0"/>
          </a:p>
        </p:txBody>
      </p:sp>
      <p:sp>
        <p:nvSpPr>
          <p:cNvPr id="3" name="İçerik Yer Tutucusu 2"/>
          <p:cNvSpPr>
            <a:spLocks noGrp="1"/>
          </p:cNvSpPr>
          <p:nvPr>
            <p:ph idx="1"/>
          </p:nvPr>
        </p:nvSpPr>
        <p:spPr>
          <a:xfrm>
            <a:off x="0" y="1412776"/>
            <a:ext cx="9144000" cy="4530725"/>
          </a:xfrm>
        </p:spPr>
        <p:txBody>
          <a:bodyPr/>
          <a:lstStyle/>
          <a:p>
            <a:r>
              <a:rPr lang="en-US" sz="2400" dirty="0"/>
              <a:t>The real standards development is undertaken by </a:t>
            </a:r>
            <a:r>
              <a:rPr lang="en-US" sz="2400" b="1" dirty="0" smtClean="0"/>
              <a:t>Working Groups (WGs)</a:t>
            </a:r>
            <a:r>
              <a:rPr lang="en-US" sz="2400" dirty="0" smtClean="0"/>
              <a:t> where </a:t>
            </a:r>
            <a:r>
              <a:rPr lang="en-US" sz="2400" dirty="0"/>
              <a:t>experts, appointed by the CEN Members but speaking in a personal capacity, come together and develop a draft that will become the future standard. This reflects an embedded principle of 'direct participation' in the standardization activities. </a:t>
            </a:r>
          </a:p>
          <a:p>
            <a:endParaRPr lang="en-US" sz="2400" dirty="0"/>
          </a:p>
          <a:p>
            <a:r>
              <a:rPr lang="en-US" sz="2400" dirty="0"/>
              <a:t>Workshops are particularly relevant in emerging or rapidly-changing technologies that require quickly-developed specifications or results of research projects. They produce CEN and/or CENELEC Workshop Agreements (CWAs).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20</a:t>
            </a:fld>
            <a:endParaRPr lang="tr-TR" altLang="tr-TR"/>
          </a:p>
        </p:txBody>
      </p:sp>
    </p:spTree>
    <p:extLst>
      <p:ext uri="{BB962C8B-B14F-4D97-AF65-F5344CB8AC3E}">
        <p14:creationId xmlns:p14="http://schemas.microsoft.com/office/powerpoint/2010/main" val="306421282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a:t>Example</a:t>
            </a:r>
            <a:r>
              <a:rPr lang="tr-TR" sz="3600" dirty="0"/>
              <a:t> of a </a:t>
            </a:r>
            <a:r>
              <a:rPr lang="en-US" sz="3600" dirty="0"/>
              <a:t>Technical committee </a:t>
            </a:r>
            <a:endParaRPr lang="tr-TR" sz="3600" dirty="0"/>
          </a:p>
        </p:txBody>
      </p:sp>
      <p:sp>
        <p:nvSpPr>
          <p:cNvPr id="3" name="İçerik Yer Tutucusu 2"/>
          <p:cNvSpPr>
            <a:spLocks noGrp="1"/>
          </p:cNvSpPr>
          <p:nvPr>
            <p:ph idx="1"/>
          </p:nvPr>
        </p:nvSpPr>
        <p:spPr>
          <a:xfrm>
            <a:off x="179512" y="1340768"/>
            <a:ext cx="8784976" cy="4530725"/>
          </a:xfrm>
        </p:spPr>
        <p:txBody>
          <a:bodyPr/>
          <a:lstStyle/>
          <a:p>
            <a:pPr marL="0" indent="0" algn="ctr">
              <a:buNone/>
            </a:pPr>
            <a:r>
              <a:rPr lang="en-US" b="1" dirty="0" smtClean="0"/>
              <a:t>CEN/TC </a:t>
            </a:r>
            <a:r>
              <a:rPr lang="en-US" b="1" dirty="0"/>
              <a:t>312 -  </a:t>
            </a:r>
            <a:r>
              <a:rPr lang="en-US" b="1" dirty="0" smtClean="0"/>
              <a:t>Thermal </a:t>
            </a:r>
            <a:r>
              <a:rPr lang="en-US" b="1" dirty="0"/>
              <a:t>solar systems and </a:t>
            </a:r>
            <a:r>
              <a:rPr lang="en-US" b="1" dirty="0" smtClean="0"/>
              <a:t>components </a:t>
            </a:r>
            <a:endParaRPr lang="tr-TR" b="1" dirty="0" smtClean="0"/>
          </a:p>
          <a:p>
            <a:r>
              <a:rPr lang="tr-TR" dirty="0" err="1" smtClean="0"/>
              <a:t>Secretary</a:t>
            </a:r>
            <a:r>
              <a:rPr lang="tr-TR" dirty="0" smtClean="0"/>
              <a:t>: </a:t>
            </a:r>
            <a:r>
              <a:rPr lang="tr-TR" dirty="0" err="1" smtClean="0"/>
              <a:t>Mrs</a:t>
            </a:r>
            <a:r>
              <a:rPr lang="tr-TR" dirty="0" smtClean="0"/>
              <a:t> </a:t>
            </a:r>
            <a:r>
              <a:rPr lang="tr-TR" dirty="0" err="1"/>
              <a:t>Vassiliki</a:t>
            </a:r>
            <a:r>
              <a:rPr lang="tr-TR" dirty="0"/>
              <a:t> </a:t>
            </a:r>
            <a:r>
              <a:rPr lang="tr-TR" dirty="0" err="1"/>
              <a:t>Drosou</a:t>
            </a:r>
            <a:r>
              <a:rPr lang="tr-TR" dirty="0"/>
              <a:t> </a:t>
            </a:r>
            <a:endParaRPr lang="tr-TR" dirty="0" smtClean="0"/>
          </a:p>
          <a:p>
            <a:r>
              <a:rPr lang="tr-TR" dirty="0" err="1" smtClean="0"/>
              <a:t>Chairperson</a:t>
            </a:r>
            <a:r>
              <a:rPr lang="tr-TR" dirty="0" smtClean="0"/>
              <a:t>: </a:t>
            </a:r>
            <a:r>
              <a:rPr lang="tr-TR" dirty="0" err="1" smtClean="0"/>
              <a:t>Mr</a:t>
            </a:r>
            <a:r>
              <a:rPr lang="tr-TR" dirty="0" smtClean="0"/>
              <a:t> </a:t>
            </a:r>
            <a:r>
              <a:rPr lang="tr-TR" dirty="0" err="1"/>
              <a:t>Panagiotis</a:t>
            </a:r>
            <a:r>
              <a:rPr lang="tr-TR" dirty="0"/>
              <a:t> </a:t>
            </a:r>
            <a:r>
              <a:rPr lang="tr-TR" dirty="0" err="1"/>
              <a:t>Konstantinidis</a:t>
            </a:r>
            <a:r>
              <a:rPr lang="tr-TR" dirty="0"/>
              <a:t> </a:t>
            </a:r>
            <a:endParaRPr lang="tr-TR" dirty="0" smtClean="0"/>
          </a:p>
          <a:p>
            <a:endParaRPr lang="tr-TR" dirty="0"/>
          </a:p>
          <a:p>
            <a:r>
              <a:rPr lang="tr-TR" b="1" dirty="0" err="1" smtClean="0"/>
              <a:t>Scope</a:t>
            </a:r>
            <a:r>
              <a:rPr lang="tr-TR" b="1" dirty="0" smtClean="0"/>
              <a:t>:</a:t>
            </a:r>
          </a:p>
          <a:p>
            <a:r>
              <a:rPr lang="en-US" dirty="0"/>
              <a:t>Preparation of European Standards to cover terminology, general requirements, characteristics, test methods, conformity evaluation and labelling of thermal solar systems and components.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21</a:t>
            </a:fld>
            <a:endParaRPr lang="tr-TR" altLang="tr-TR"/>
          </a:p>
        </p:txBody>
      </p:sp>
    </p:spTree>
    <p:extLst>
      <p:ext uri="{BB962C8B-B14F-4D97-AF65-F5344CB8AC3E}">
        <p14:creationId xmlns:p14="http://schemas.microsoft.com/office/powerpoint/2010/main" val="414524588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CEN/TC 312</a:t>
            </a:r>
            <a:endParaRPr lang="tr-TR" dirty="0"/>
          </a:p>
        </p:txBody>
      </p:sp>
      <p:sp>
        <p:nvSpPr>
          <p:cNvPr id="3" name="İçerik Yer Tutucusu 2"/>
          <p:cNvSpPr>
            <a:spLocks noGrp="1"/>
          </p:cNvSpPr>
          <p:nvPr>
            <p:ph idx="1"/>
          </p:nvPr>
        </p:nvSpPr>
        <p:spPr>
          <a:xfrm>
            <a:off x="19115" y="1340768"/>
            <a:ext cx="8929779" cy="4530725"/>
          </a:xfrm>
        </p:spPr>
        <p:txBody>
          <a:bodyPr/>
          <a:lstStyle/>
          <a:p>
            <a:r>
              <a:rPr lang="tr-TR" sz="2400" dirty="0" err="1"/>
              <a:t>Published</a:t>
            </a:r>
            <a:r>
              <a:rPr lang="tr-TR" sz="2400" dirty="0"/>
              <a:t> </a:t>
            </a:r>
            <a:r>
              <a:rPr lang="tr-TR" sz="2400" dirty="0" err="1" smtClean="0"/>
              <a:t>Standards</a:t>
            </a:r>
            <a:r>
              <a:rPr lang="tr-TR" sz="2400" dirty="0" smtClean="0"/>
              <a:t> :11</a:t>
            </a:r>
          </a:p>
          <a:p>
            <a:r>
              <a:rPr lang="tr-TR" sz="2400" dirty="0" err="1"/>
              <a:t>Work</a:t>
            </a:r>
            <a:r>
              <a:rPr lang="tr-TR" sz="2400" dirty="0"/>
              <a:t> </a:t>
            </a:r>
            <a:r>
              <a:rPr lang="tr-TR" sz="2400" dirty="0" err="1" smtClean="0"/>
              <a:t>programme</a:t>
            </a:r>
            <a:r>
              <a:rPr lang="tr-TR" sz="2400" dirty="0" smtClean="0"/>
              <a:t> :11</a:t>
            </a:r>
          </a:p>
          <a:p>
            <a:endParaRPr lang="en-US" sz="2400" dirty="0"/>
          </a:p>
          <a:p>
            <a:pPr marL="0" indent="0">
              <a:buNone/>
            </a:pPr>
            <a:r>
              <a:rPr lang="tr-TR" sz="2400" b="1" dirty="0" smtClean="0"/>
              <a:t>   </a:t>
            </a:r>
            <a:r>
              <a:rPr lang="en-US" sz="2400" b="1" dirty="0" smtClean="0"/>
              <a:t>Working group</a:t>
            </a:r>
            <a:r>
              <a:rPr lang="tr-TR" sz="2400" b="1" dirty="0" smtClean="0"/>
              <a:t>s;</a:t>
            </a:r>
            <a:endParaRPr lang="en-US" sz="2400" b="1" dirty="0"/>
          </a:p>
          <a:p>
            <a:r>
              <a:rPr lang="en-US" sz="2400" dirty="0" smtClean="0"/>
              <a:t>CEN/TC </a:t>
            </a:r>
            <a:r>
              <a:rPr lang="en-US" sz="2400" dirty="0"/>
              <a:t>312/WG 1  Solar collectors </a:t>
            </a:r>
          </a:p>
          <a:p>
            <a:r>
              <a:rPr lang="en-US" sz="2400" dirty="0"/>
              <a:t>CEN/TC 312/WG 2  Factory made systems </a:t>
            </a:r>
          </a:p>
          <a:p>
            <a:r>
              <a:rPr lang="en-US" sz="2400" dirty="0"/>
              <a:t>CEN/TC 312/WG 3  Thermal solar systems and components; Custom built systems </a:t>
            </a:r>
          </a:p>
          <a:p>
            <a:r>
              <a:rPr lang="en-US" sz="2400" dirty="0"/>
              <a:t>CEN/TC 312/WG 4  Labelling and Marking </a:t>
            </a:r>
          </a:p>
          <a:p>
            <a:r>
              <a:rPr lang="tr-TR" dirty="0">
                <a:hlinkClick r:id="rId2"/>
              </a:rPr>
              <a:t>https://standards.cen.eu/dyn/www/f?p=204:7:0::::</a:t>
            </a:r>
            <a:r>
              <a:rPr lang="tr-TR" dirty="0" smtClean="0">
                <a:hlinkClick r:id="rId2"/>
              </a:rPr>
              <a:t>FSP_ORG_ID:6293&amp;cs=1CB5AD0147625BD23EEC854EC3D26ABB6</a:t>
            </a:r>
            <a:endParaRPr lang="tr-TR" dirty="0" smtClean="0"/>
          </a:p>
          <a:p>
            <a:pPr marL="0" indent="0">
              <a:buNone/>
            </a:pP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22</a:t>
            </a:fld>
            <a:endParaRPr lang="tr-TR" altLang="tr-TR"/>
          </a:p>
        </p:txBody>
      </p:sp>
    </p:spTree>
    <p:extLst>
      <p:ext uri="{BB962C8B-B14F-4D97-AF65-F5344CB8AC3E}">
        <p14:creationId xmlns:p14="http://schemas.microsoft.com/office/powerpoint/2010/main" val="342690303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a:solidFill>
                  <a:srgbClr val="FFFFFF"/>
                </a:solidFill>
              </a:rPr>
              <a:t>Example</a:t>
            </a:r>
            <a:r>
              <a:rPr lang="tr-TR" sz="3600" dirty="0">
                <a:solidFill>
                  <a:srgbClr val="FFFFFF"/>
                </a:solidFill>
              </a:rPr>
              <a:t> of a </a:t>
            </a:r>
            <a:r>
              <a:rPr lang="en-US" sz="3600" dirty="0">
                <a:solidFill>
                  <a:srgbClr val="FFFFFF"/>
                </a:solidFill>
              </a:rPr>
              <a:t>Technical committee </a:t>
            </a:r>
            <a:endParaRPr lang="tr-TR" dirty="0"/>
          </a:p>
        </p:txBody>
      </p:sp>
      <p:sp>
        <p:nvSpPr>
          <p:cNvPr id="3" name="İçerik Yer Tutucusu 2"/>
          <p:cNvSpPr>
            <a:spLocks noGrp="1"/>
          </p:cNvSpPr>
          <p:nvPr>
            <p:ph idx="1"/>
          </p:nvPr>
        </p:nvSpPr>
        <p:spPr>
          <a:xfrm>
            <a:off x="4680" y="1268760"/>
            <a:ext cx="9144000" cy="4530725"/>
          </a:xfrm>
        </p:spPr>
        <p:txBody>
          <a:bodyPr/>
          <a:lstStyle/>
          <a:p>
            <a:pPr marL="0" indent="0" algn="ctr">
              <a:buNone/>
            </a:pPr>
            <a:r>
              <a:rPr lang="en-US" b="1" dirty="0" smtClean="0"/>
              <a:t>CLC/TC </a:t>
            </a:r>
            <a:r>
              <a:rPr lang="en-US" b="1" dirty="0"/>
              <a:t>61 </a:t>
            </a:r>
            <a:r>
              <a:rPr lang="en-US" b="1" dirty="0" smtClean="0"/>
              <a:t>Safety </a:t>
            </a:r>
            <a:r>
              <a:rPr lang="en-US" b="1" dirty="0"/>
              <a:t>of household and similar electrical appliances </a:t>
            </a:r>
            <a:endParaRPr lang="tr-TR" b="1" dirty="0" smtClean="0"/>
          </a:p>
          <a:p>
            <a:pPr marL="0" indent="0">
              <a:buNone/>
            </a:pPr>
            <a:r>
              <a:rPr lang="tr-TR" dirty="0" err="1" smtClean="0"/>
              <a:t>Secretariat</a:t>
            </a:r>
            <a:r>
              <a:rPr lang="tr-TR" dirty="0" smtClean="0"/>
              <a:t>: </a:t>
            </a:r>
            <a:r>
              <a:rPr lang="tr-TR" dirty="0" err="1" smtClean="0"/>
              <a:t>Italy</a:t>
            </a:r>
            <a:endParaRPr lang="tr-TR" dirty="0" smtClean="0"/>
          </a:p>
          <a:p>
            <a:pPr marL="0" indent="0">
              <a:buNone/>
            </a:pPr>
            <a:endParaRPr lang="tr-TR" dirty="0"/>
          </a:p>
          <a:p>
            <a:pPr marL="0" indent="0">
              <a:buNone/>
            </a:pPr>
            <a:r>
              <a:rPr lang="tr-TR" b="1" dirty="0" err="1" smtClean="0"/>
              <a:t>Scope</a:t>
            </a:r>
            <a:r>
              <a:rPr lang="tr-TR" b="1" dirty="0" smtClean="0"/>
              <a:t>:</a:t>
            </a:r>
          </a:p>
          <a:p>
            <a:pPr marL="0" indent="0">
              <a:buNone/>
            </a:pPr>
            <a:r>
              <a:rPr lang="en-US" sz="2400" dirty="0"/>
              <a:t>To harmonize recognized international standards dealing with safety requirements for electrical appliances for household and similar purposes and, where necessary, to prepare harmonized standards for such appliances. Health and environmental requirements are to be taken into account.</a:t>
            </a:r>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23</a:t>
            </a:fld>
            <a:endParaRPr lang="tr-TR" altLang="tr-TR"/>
          </a:p>
        </p:txBody>
      </p:sp>
    </p:spTree>
    <p:extLst>
      <p:ext uri="{BB962C8B-B14F-4D97-AF65-F5344CB8AC3E}">
        <p14:creationId xmlns:p14="http://schemas.microsoft.com/office/powerpoint/2010/main" val="76920426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Members</a:t>
            </a:r>
            <a:r>
              <a:rPr lang="tr-TR" dirty="0" smtClean="0"/>
              <a:t> of </a:t>
            </a:r>
            <a:r>
              <a:rPr lang="en-US" dirty="0" smtClean="0"/>
              <a:t>CLC/TC </a:t>
            </a:r>
            <a:r>
              <a:rPr lang="en-US" dirty="0"/>
              <a:t>61</a:t>
            </a:r>
            <a:endParaRPr lang="tr-TR" dirty="0"/>
          </a:p>
        </p:txBody>
      </p:sp>
      <p:sp>
        <p:nvSpPr>
          <p:cNvPr id="3" name="İçerik Yer Tutucusu 2"/>
          <p:cNvSpPr>
            <a:spLocks noGrp="1"/>
          </p:cNvSpPr>
          <p:nvPr>
            <p:ph idx="1"/>
          </p:nvPr>
        </p:nvSpPr>
        <p:spPr/>
        <p:txBody>
          <a:bodyPr/>
          <a:lstStyle/>
          <a:p>
            <a:r>
              <a:rPr lang="en-US" b="1" dirty="0"/>
              <a:t>Participation (based on Collaboration Tool access</a:t>
            </a:r>
            <a:r>
              <a:rPr lang="en-US" b="1" dirty="0" smtClean="0"/>
              <a:t>)</a:t>
            </a:r>
            <a:endParaRPr lang="tr-TR" b="1" dirty="0" smtClean="0"/>
          </a:p>
          <a:p>
            <a:endParaRPr lang="tr-TR" b="1" dirty="0" smtClean="0"/>
          </a:p>
          <a:p>
            <a:r>
              <a:rPr lang="tr-TR" dirty="0" err="1" smtClean="0"/>
              <a:t>Members</a:t>
            </a:r>
            <a:r>
              <a:rPr lang="tr-TR" dirty="0" smtClean="0"/>
              <a:t> </a:t>
            </a:r>
            <a:r>
              <a:rPr lang="tr-TR" dirty="0" err="1" smtClean="0"/>
              <a:t>have</a:t>
            </a:r>
            <a:r>
              <a:rPr lang="tr-TR" dirty="0" smtClean="0"/>
              <a:t> </a:t>
            </a:r>
            <a:r>
              <a:rPr lang="tr-TR" dirty="0" err="1" smtClean="0"/>
              <a:t>statues</a:t>
            </a:r>
            <a:r>
              <a:rPr lang="tr-TR" dirty="0" smtClean="0"/>
              <a:t> of </a:t>
            </a:r>
            <a:r>
              <a:rPr lang="tr-TR" b="1" dirty="0" smtClean="0"/>
              <a:t>«</a:t>
            </a:r>
            <a:r>
              <a:rPr lang="tr-TR" dirty="0" smtClean="0"/>
              <a:t>NC </a:t>
            </a:r>
            <a:r>
              <a:rPr lang="tr-TR" dirty="0" err="1" smtClean="0"/>
              <a:t>Official</a:t>
            </a:r>
            <a:r>
              <a:rPr lang="tr-TR" dirty="0" smtClean="0"/>
              <a:t>» and «</a:t>
            </a:r>
            <a:r>
              <a:rPr lang="tr-TR" dirty="0" err="1" smtClean="0"/>
              <a:t>observer</a:t>
            </a:r>
            <a:r>
              <a:rPr lang="tr-TR" dirty="0" smtClean="0"/>
              <a:t>»</a:t>
            </a:r>
          </a:p>
          <a:p>
            <a:endParaRPr lang="tr-TR" b="1" dirty="0"/>
          </a:p>
          <a:p>
            <a:r>
              <a:rPr lang="tr-TR" dirty="0">
                <a:hlinkClick r:id="rId2"/>
              </a:rPr>
              <a:t>https://www.cenelec.eu/dyn/www/f?p=104:29:1338387364476701::::</a:t>
            </a:r>
            <a:r>
              <a:rPr lang="tr-TR" dirty="0" smtClean="0">
                <a:hlinkClick r:id="rId2"/>
              </a:rPr>
              <a:t>FSP_ORG_ID,FSP_LANG_ID:1257159,25#1</a:t>
            </a:r>
            <a:endParaRPr lang="tr-TR" dirty="0" smtClean="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24</a:t>
            </a:fld>
            <a:endParaRPr lang="tr-TR" altLang="tr-TR"/>
          </a:p>
        </p:txBody>
      </p:sp>
    </p:spTree>
    <p:extLst>
      <p:ext uri="{BB962C8B-B14F-4D97-AF65-F5344CB8AC3E}">
        <p14:creationId xmlns:p14="http://schemas.microsoft.com/office/powerpoint/2010/main" val="145657398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FFFF"/>
                </a:solidFill>
              </a:rPr>
              <a:t>Subcommittees</a:t>
            </a:r>
            <a:r>
              <a:rPr lang="tr-TR" sz="3200" dirty="0">
                <a:solidFill>
                  <a:srgbClr val="FFFFFF"/>
                </a:solidFill>
              </a:rPr>
              <a:t> and </a:t>
            </a:r>
            <a:r>
              <a:rPr lang="tr-TR" sz="3200" dirty="0" err="1">
                <a:solidFill>
                  <a:srgbClr val="FFFFFF"/>
                </a:solidFill>
              </a:rPr>
              <a:t>Working</a:t>
            </a:r>
            <a:r>
              <a:rPr lang="tr-TR" sz="3200" dirty="0">
                <a:solidFill>
                  <a:srgbClr val="FFFFFF"/>
                </a:solidFill>
              </a:rPr>
              <a:t> </a:t>
            </a:r>
            <a:r>
              <a:rPr lang="tr-TR" sz="3200" dirty="0" err="1" smtClean="0">
                <a:solidFill>
                  <a:srgbClr val="FFFFFF"/>
                </a:solidFill>
              </a:rPr>
              <a:t>Group</a:t>
            </a:r>
            <a:r>
              <a:rPr lang="tr-TR" sz="3200" dirty="0" smtClean="0">
                <a:solidFill>
                  <a:srgbClr val="FFFFFF"/>
                </a:solidFill>
              </a:rPr>
              <a:t> of </a:t>
            </a:r>
            <a:r>
              <a:rPr lang="en-US" sz="3200" dirty="0"/>
              <a:t>CLC/TC 61</a:t>
            </a:r>
            <a:endParaRPr lang="tr-TR" sz="3200" dirty="0"/>
          </a:p>
        </p:txBody>
      </p:sp>
      <p:sp>
        <p:nvSpPr>
          <p:cNvPr id="3" name="İçerik Yer Tutucusu 2"/>
          <p:cNvSpPr>
            <a:spLocks noGrp="1"/>
          </p:cNvSpPr>
          <p:nvPr>
            <p:ph idx="1"/>
          </p:nvPr>
        </p:nvSpPr>
        <p:spPr>
          <a:xfrm>
            <a:off x="179512" y="1124744"/>
            <a:ext cx="8784976" cy="4530725"/>
          </a:xfrm>
        </p:spPr>
        <p:txBody>
          <a:bodyPr/>
          <a:lstStyle/>
          <a:p>
            <a:pPr marL="0" indent="0">
              <a:buNone/>
            </a:pPr>
            <a:r>
              <a:rPr lang="tr-TR" sz="2000" dirty="0" smtClean="0"/>
              <a:t>   </a:t>
            </a:r>
            <a:r>
              <a:rPr lang="en-US" sz="2000" b="1" dirty="0" smtClean="0"/>
              <a:t>Working </a:t>
            </a:r>
            <a:r>
              <a:rPr lang="en-US" sz="2000" b="1" dirty="0"/>
              <a:t>group</a:t>
            </a:r>
          </a:p>
          <a:p>
            <a:r>
              <a:rPr lang="en-US" sz="2000" dirty="0" smtClean="0"/>
              <a:t>JWG </a:t>
            </a:r>
            <a:r>
              <a:rPr lang="en-US" sz="2000" dirty="0"/>
              <a:t>CENTC182TC61  Refrigeration safety (JWG CEN/TC 182 CLC/TC 61) </a:t>
            </a:r>
          </a:p>
          <a:p>
            <a:r>
              <a:rPr lang="en-US" sz="2000" dirty="0"/>
              <a:t>JWG TC61CENTC33  Drives and power operated doors, gates and windows </a:t>
            </a:r>
          </a:p>
          <a:p>
            <a:r>
              <a:rPr lang="en-US" sz="2000" dirty="0"/>
              <a:t>JWG TC61TC106X  Domestic appliances (JEG with TC 106X) </a:t>
            </a:r>
          </a:p>
          <a:p>
            <a:r>
              <a:rPr lang="en-US" sz="2000" dirty="0"/>
              <a:t>WG 03  Electrical equipment of non electrical cooking/heating appliances </a:t>
            </a:r>
          </a:p>
          <a:p>
            <a:r>
              <a:rPr lang="en-US" sz="2000" dirty="0"/>
              <a:t>WG 04  Use of appliances by vulnerable people, including children </a:t>
            </a:r>
          </a:p>
          <a:p>
            <a:r>
              <a:rPr lang="en-US" sz="2000" dirty="0"/>
              <a:t>WG 05  Beauty care electrical equipment </a:t>
            </a:r>
          </a:p>
          <a:p>
            <a:r>
              <a:rPr lang="en-US" sz="2000" dirty="0"/>
              <a:t>WG 06  Activities related to the new MD </a:t>
            </a:r>
          </a:p>
          <a:p>
            <a:r>
              <a:rPr lang="en-US" sz="2000" dirty="0"/>
              <a:t>WG 07  Toys </a:t>
            </a:r>
          </a:p>
          <a:p>
            <a:r>
              <a:rPr lang="en-US" sz="2000" dirty="0"/>
              <a:t>WG 08  Toy like (Child appealing) appliances </a:t>
            </a:r>
          </a:p>
          <a:p>
            <a:r>
              <a:rPr lang="en-US" sz="2000" dirty="0"/>
              <a:t>WG 10  Commercial cleaning machines </a:t>
            </a:r>
          </a:p>
          <a:p>
            <a:endParaRPr lang="tr-TR" sz="20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25</a:t>
            </a:fld>
            <a:endParaRPr lang="tr-TR" altLang="tr-TR"/>
          </a:p>
        </p:txBody>
      </p:sp>
    </p:spTree>
    <p:extLst>
      <p:ext uri="{BB962C8B-B14F-4D97-AF65-F5344CB8AC3E}">
        <p14:creationId xmlns:p14="http://schemas.microsoft.com/office/powerpoint/2010/main" val="334182871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CEN in </a:t>
            </a:r>
            <a:r>
              <a:rPr lang="tr-TR" dirty="0" err="1"/>
              <a:t>figures</a:t>
            </a:r>
            <a:r>
              <a:rPr lang="tr-TR" dirty="0"/>
              <a:t> 2015</a:t>
            </a:r>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351081551"/>
              </p:ext>
            </p:extLst>
          </p:nvPr>
        </p:nvGraphicFramePr>
        <p:xfrm>
          <a:off x="251520" y="1635125"/>
          <a:ext cx="8640960" cy="2123440"/>
        </p:xfrm>
        <a:graphic>
          <a:graphicData uri="http://schemas.openxmlformats.org/drawingml/2006/table">
            <a:tbl>
              <a:tblPr firstRow="1" bandRow="1">
                <a:tableStyleId>{5C22544A-7EE6-4342-B048-85BDC9FD1C3A}</a:tableStyleId>
              </a:tblPr>
              <a:tblGrid>
                <a:gridCol w="4320480"/>
                <a:gridCol w="4320480"/>
              </a:tblGrid>
              <a:tr h="370840">
                <a:tc>
                  <a:txBody>
                    <a:bodyPr/>
                    <a:lstStyle/>
                    <a:p>
                      <a:r>
                        <a:rPr lang="tr-TR" dirty="0" smtClean="0"/>
                        <a:t>Technical </a:t>
                      </a:r>
                      <a:r>
                        <a:rPr lang="tr-TR" dirty="0" err="1" smtClean="0"/>
                        <a:t>Bodies</a:t>
                      </a:r>
                      <a:r>
                        <a:rPr lang="tr-TR" dirty="0" smtClean="0"/>
                        <a:t> </a:t>
                      </a:r>
                    </a:p>
                    <a:p>
                      <a:endParaRPr lang="tr-TR" dirty="0"/>
                    </a:p>
                  </a:txBody>
                  <a:tcPr/>
                </a:tc>
                <a:tc>
                  <a:txBody>
                    <a:bodyPr/>
                    <a:lstStyle/>
                    <a:p>
                      <a:r>
                        <a:rPr lang="tr-TR" dirty="0" smtClean="0"/>
                        <a:t>423</a:t>
                      </a:r>
                      <a:endParaRPr lang="tr-TR" dirty="0"/>
                    </a:p>
                  </a:txBody>
                  <a:tcPr/>
                </a:tc>
              </a:tr>
              <a:tr h="370840">
                <a:tc>
                  <a:txBody>
                    <a:bodyPr/>
                    <a:lstStyle/>
                    <a:p>
                      <a:r>
                        <a:rPr lang="tr-TR" dirty="0" err="1" smtClean="0"/>
                        <a:t>Subcommittees</a:t>
                      </a:r>
                      <a:endParaRPr lang="tr-TR" dirty="0"/>
                    </a:p>
                  </a:txBody>
                  <a:tcPr/>
                </a:tc>
                <a:tc>
                  <a:txBody>
                    <a:bodyPr/>
                    <a:lstStyle/>
                    <a:p>
                      <a:r>
                        <a:rPr lang="tr-TR" dirty="0" smtClean="0"/>
                        <a:t>56</a:t>
                      </a:r>
                      <a:endParaRPr lang="tr-TR" dirty="0"/>
                    </a:p>
                  </a:txBody>
                  <a:tcPr/>
                </a:tc>
              </a:tr>
              <a:tr h="370840">
                <a:tc>
                  <a:txBody>
                    <a:bodyPr/>
                    <a:lstStyle/>
                    <a:p>
                      <a:r>
                        <a:rPr lang="en-US" dirty="0" smtClean="0"/>
                        <a:t>Working Groups </a:t>
                      </a:r>
                      <a:endParaRPr lang="tr-TR" dirty="0"/>
                    </a:p>
                  </a:txBody>
                  <a:tcPr/>
                </a:tc>
                <a:tc>
                  <a:txBody>
                    <a:bodyPr/>
                    <a:lstStyle/>
                    <a:p>
                      <a:r>
                        <a:rPr lang="tr-TR" dirty="0" smtClean="0"/>
                        <a:t>1621</a:t>
                      </a:r>
                      <a:endParaRPr lang="tr-TR" dirty="0"/>
                    </a:p>
                  </a:txBody>
                  <a:tcPr/>
                </a:tc>
              </a:tr>
              <a:tr h="370840">
                <a:tc>
                  <a:txBody>
                    <a:bodyPr/>
                    <a:lstStyle/>
                    <a:p>
                      <a:r>
                        <a:rPr lang="tr-TR" dirty="0" err="1" smtClean="0"/>
                        <a:t>Workshops</a:t>
                      </a:r>
                      <a:endParaRPr lang="tr-TR" dirty="0"/>
                    </a:p>
                  </a:txBody>
                  <a:tcPr/>
                </a:tc>
                <a:tc>
                  <a:txBody>
                    <a:bodyPr/>
                    <a:lstStyle/>
                    <a:p>
                      <a:r>
                        <a:rPr lang="tr-TR" dirty="0" smtClean="0"/>
                        <a:t>40</a:t>
                      </a:r>
                      <a:endParaRPr lang="tr-TR" dirty="0"/>
                    </a:p>
                  </a:txBody>
                  <a:tcPr/>
                </a:tc>
              </a:tr>
              <a:tr h="370840">
                <a:tc>
                  <a:txBody>
                    <a:bodyPr/>
                    <a:lstStyle/>
                    <a:p>
                      <a:r>
                        <a:rPr lang="en-US" dirty="0" smtClean="0"/>
                        <a:t>Total </a:t>
                      </a:r>
                      <a:endParaRPr lang="tr-TR" dirty="0"/>
                    </a:p>
                  </a:txBody>
                  <a:tcPr/>
                </a:tc>
                <a:tc>
                  <a:txBody>
                    <a:bodyPr/>
                    <a:lstStyle/>
                    <a:p>
                      <a:r>
                        <a:rPr lang="tr-TR" dirty="0" smtClean="0"/>
                        <a:t>463</a:t>
                      </a:r>
                      <a:endParaRPr lang="tr-TR" dirty="0"/>
                    </a:p>
                  </a:txBody>
                  <a:tcPr/>
                </a:tc>
              </a:tr>
            </a:tbl>
          </a:graphicData>
        </a:graphic>
      </p:graphicFrame>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26</a:t>
            </a:fld>
            <a:endParaRPr lang="tr-TR" altLang="tr-TR"/>
          </a:p>
        </p:txBody>
      </p:sp>
    </p:spTree>
    <p:extLst>
      <p:ext uri="{BB962C8B-B14F-4D97-AF65-F5344CB8AC3E}">
        <p14:creationId xmlns:p14="http://schemas.microsoft.com/office/powerpoint/2010/main" val="235441934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Veri Yer Tutucusu"/>
          <p:cNvSpPr>
            <a:spLocks noGrp="1"/>
          </p:cNvSpPr>
          <p:nvPr>
            <p:ph type="dt" sz="quarter" idx="10"/>
          </p:nvPr>
        </p:nvSpPr>
        <p:spPr/>
        <p:txBody>
          <a:bodyPr/>
          <a:lstStyle/>
          <a:p>
            <a:pPr>
              <a:defRPr/>
            </a:pPr>
            <a:r>
              <a:rPr lang="tr-TR" sz="1000" dirty="0" smtClean="0"/>
              <a:t>.tse.org.tr</a:t>
            </a:r>
            <a:endParaRPr lang="tr-TR" sz="1000" dirty="0"/>
          </a:p>
        </p:txBody>
      </p:sp>
      <p:sp>
        <p:nvSpPr>
          <p:cNvPr id="5" name="4 Altbilgi Yer Tutucusu"/>
          <p:cNvSpPr>
            <a:spLocks noGrp="1"/>
          </p:cNvSpPr>
          <p:nvPr>
            <p:ph type="ftr" sz="quarter" idx="4294967295"/>
          </p:nvPr>
        </p:nvSpPr>
        <p:spPr>
          <a:xfrm>
            <a:off x="2700338" y="6237288"/>
            <a:ext cx="3887787" cy="457200"/>
          </a:xfrm>
          <a:prstGeom prst="rect">
            <a:avLst/>
          </a:prstGeom>
        </p:spPr>
        <p:txBody>
          <a:bodyPr/>
          <a:lstStyle/>
          <a:p>
            <a:pPr eaLnBrk="1" hangingPunct="1">
              <a:defRPr/>
            </a:pPr>
            <a:r>
              <a:rPr lang="tr-TR" sz="1000">
                <a:solidFill>
                  <a:srgbClr val="FF0000"/>
                </a:solidFill>
                <a:effectLst>
                  <a:outerShdw blurRad="38100" dist="38100" dir="2700000" algn="tl">
                    <a:srgbClr val="C0C0C0"/>
                  </a:outerShdw>
                </a:effectLst>
                <a:latin typeface="Arial" charset="0"/>
              </a:rPr>
              <a:t>Standards Preparation Center</a:t>
            </a:r>
          </a:p>
          <a:p>
            <a:pPr eaLnBrk="1" hangingPunct="1">
              <a:defRPr/>
            </a:pPr>
            <a:endParaRPr lang="tr-TR">
              <a:latin typeface="Arial" charset="0"/>
            </a:endParaRPr>
          </a:p>
          <a:p>
            <a:pPr eaLnBrk="1" hangingPunct="1">
              <a:defRPr/>
            </a:pPr>
            <a:r>
              <a:rPr lang="en-US" sz="1000">
                <a:latin typeface="Arial" charset="0"/>
              </a:rPr>
              <a:t>©</a:t>
            </a:r>
            <a:r>
              <a:rPr lang="tr-TR" sz="1000">
                <a:latin typeface="Arial" charset="0"/>
              </a:rPr>
              <a:t>2010 Türk Standardları Enstitüsü</a:t>
            </a:r>
          </a:p>
        </p:txBody>
      </p:sp>
      <p:sp>
        <p:nvSpPr>
          <p:cNvPr id="38916" name="5 Slayt Numarası Yer Tutucusu"/>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pitchFamily="34"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pitchFamily="34"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pitchFamily="34" charset="0"/>
              </a:defRPr>
            </a:lvl3pPr>
            <a:lvl4pPr marL="1600200" indent="-228600">
              <a:spcBef>
                <a:spcPct val="20000"/>
              </a:spcBef>
              <a:buClr>
                <a:schemeClr val="bg2"/>
              </a:buClr>
              <a:buFont typeface="Wingdings" pitchFamily="2" charset="2"/>
              <a:buChar char="§"/>
              <a:defRPr>
                <a:solidFill>
                  <a:schemeClr val="tx1"/>
                </a:solidFill>
                <a:latin typeface="Arial" pitchFamily="34" charset="0"/>
              </a:defRPr>
            </a:lvl4pPr>
            <a:lvl5pPr marL="2057400" indent="-228600">
              <a:spcBef>
                <a:spcPct val="20000"/>
              </a:spcBef>
              <a:buClr>
                <a:schemeClr val="tx2"/>
              </a:buClr>
              <a:buSzPct val="80000"/>
              <a:buFont typeface="Wingdings" pitchFamily="2" charset="2"/>
              <a:buChar char="§"/>
              <a:defRPr>
                <a:solidFill>
                  <a:schemeClr val="tx1"/>
                </a:solidFill>
                <a:latin typeface="Arial" pitchFamily="34"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pitchFamily="34"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pitchFamily="34"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pitchFamily="34"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pitchFamily="34" charset="0"/>
              </a:defRPr>
            </a:lvl9pPr>
          </a:lstStyle>
          <a:p>
            <a:pPr>
              <a:spcBef>
                <a:spcPct val="0"/>
              </a:spcBef>
              <a:buClrTx/>
              <a:buSzTx/>
              <a:buFontTx/>
              <a:buNone/>
            </a:pPr>
            <a:fld id="{006D766B-27F0-46E7-A11F-ABCCCC8FD78C}" type="slidenum">
              <a:rPr lang="tr-TR" altLang="tr-TR" sz="1000" smtClean="0">
                <a:solidFill>
                  <a:srgbClr val="FF0000"/>
                </a:solidFill>
                <a:latin typeface="Verdana" pitchFamily="34" charset="0"/>
              </a:rPr>
              <a:pPr>
                <a:spcBef>
                  <a:spcPct val="0"/>
                </a:spcBef>
                <a:buClrTx/>
                <a:buSzTx/>
                <a:buFontTx/>
                <a:buNone/>
              </a:pPr>
              <a:t>27</a:t>
            </a:fld>
            <a:endParaRPr lang="tr-TR" altLang="tr-TR" sz="1000" smtClean="0">
              <a:solidFill>
                <a:srgbClr val="FF0000"/>
              </a:solidFill>
              <a:latin typeface="Verdana" pitchFamily="34" charset="0"/>
            </a:endParaRPr>
          </a:p>
        </p:txBody>
      </p:sp>
      <p:sp>
        <p:nvSpPr>
          <p:cNvPr id="38917" name="Rectangle 2"/>
          <p:cNvSpPr>
            <a:spLocks noGrp="1" noChangeArrowheads="1"/>
          </p:cNvSpPr>
          <p:nvPr>
            <p:ph type="title"/>
          </p:nvPr>
        </p:nvSpPr>
        <p:spPr/>
        <p:txBody>
          <a:bodyPr/>
          <a:lstStyle/>
          <a:p>
            <a:pPr eaLnBrk="1" hangingPunct="1"/>
            <a:r>
              <a:rPr lang="tr-TR" altLang="tr-TR" sz="3200" smtClean="0"/>
              <a:t>  </a:t>
            </a:r>
            <a:r>
              <a:rPr lang="tr-TR" altLang="tr-TR" sz="3600" smtClean="0"/>
              <a:t>CEN/CLC-Membership</a:t>
            </a:r>
          </a:p>
        </p:txBody>
      </p:sp>
      <p:sp>
        <p:nvSpPr>
          <p:cNvPr id="38918" name="Rectangle 3"/>
          <p:cNvSpPr>
            <a:spLocks noGrp="1" noChangeArrowheads="1"/>
          </p:cNvSpPr>
          <p:nvPr>
            <p:ph type="body" idx="1"/>
          </p:nvPr>
        </p:nvSpPr>
        <p:spPr>
          <a:xfrm>
            <a:off x="395288" y="1412875"/>
            <a:ext cx="8208962" cy="4752975"/>
          </a:xfrm>
        </p:spPr>
        <p:txBody>
          <a:bodyPr/>
          <a:lstStyle/>
          <a:p>
            <a:pPr algn="just" eaLnBrk="1" hangingPunct="1">
              <a:lnSpc>
                <a:spcPct val="90000"/>
              </a:lnSpc>
            </a:pPr>
            <a:r>
              <a:rPr lang="tr-TR" altLang="tr-TR" sz="2400" dirty="0" smtClean="0"/>
              <a:t>TSE is </a:t>
            </a:r>
            <a:r>
              <a:rPr lang="tr-TR" altLang="tr-TR" sz="2400" dirty="0" err="1" smtClean="0"/>
              <a:t>granted</a:t>
            </a:r>
            <a:r>
              <a:rPr lang="tr-TR" altLang="tr-TR" sz="2400" dirty="0" smtClean="0"/>
              <a:t> </a:t>
            </a:r>
            <a:r>
              <a:rPr lang="tr-TR" altLang="tr-TR" sz="2400" dirty="0" err="1" smtClean="0"/>
              <a:t>full</a:t>
            </a:r>
            <a:r>
              <a:rPr lang="tr-TR" altLang="tr-TR" sz="2400" dirty="0" smtClean="0"/>
              <a:t> </a:t>
            </a:r>
            <a:r>
              <a:rPr lang="tr-TR" altLang="tr-TR" sz="2400" dirty="0" err="1" smtClean="0"/>
              <a:t>membership</a:t>
            </a:r>
            <a:r>
              <a:rPr lang="tr-TR" altLang="tr-TR" sz="2400" dirty="0" smtClean="0"/>
              <a:t> </a:t>
            </a:r>
            <a:r>
              <a:rPr lang="tr-TR" altLang="tr-TR" sz="2400" dirty="0" err="1" smtClean="0"/>
              <a:t>status</a:t>
            </a:r>
            <a:r>
              <a:rPr lang="tr-TR" altLang="tr-TR" sz="2400" dirty="0" smtClean="0"/>
              <a:t> in CEN and CENELEC in 2012.</a:t>
            </a:r>
          </a:p>
          <a:p>
            <a:pPr algn="just" eaLnBrk="1" hangingPunct="1">
              <a:lnSpc>
                <a:spcPct val="90000"/>
              </a:lnSpc>
            </a:pPr>
            <a:r>
              <a:rPr lang="tr-TR" altLang="tr-TR" sz="2400" dirty="0" err="1" smtClean="0"/>
              <a:t>Weighted</a:t>
            </a:r>
            <a:r>
              <a:rPr lang="tr-TR" altLang="tr-TR" sz="2400" dirty="0" smtClean="0"/>
              <a:t> </a:t>
            </a:r>
            <a:r>
              <a:rPr lang="tr-TR" altLang="tr-TR" sz="2400" dirty="0" err="1" smtClean="0"/>
              <a:t>vote</a:t>
            </a:r>
            <a:r>
              <a:rPr lang="tr-TR" altLang="tr-TR" sz="2400" dirty="0" smtClean="0"/>
              <a:t> </a:t>
            </a:r>
            <a:r>
              <a:rPr lang="tr-TR" altLang="tr-TR" sz="2400" dirty="0" err="1" smtClean="0"/>
              <a:t>allocated</a:t>
            </a:r>
            <a:r>
              <a:rPr lang="tr-TR" altLang="tr-TR" sz="2400" dirty="0" smtClean="0"/>
              <a:t> </a:t>
            </a:r>
            <a:r>
              <a:rPr lang="tr-TR" altLang="tr-TR" sz="2400" dirty="0" err="1" smtClean="0"/>
              <a:t>to</a:t>
            </a:r>
            <a:r>
              <a:rPr lang="tr-TR" altLang="tr-TR" sz="2400" dirty="0" smtClean="0"/>
              <a:t> TSE is 29 </a:t>
            </a:r>
            <a:r>
              <a:rPr lang="tr-TR" altLang="tr-TR" sz="2400" dirty="0" err="1" smtClean="0"/>
              <a:t>which</a:t>
            </a:r>
            <a:r>
              <a:rPr lang="tr-TR" altLang="tr-TR" sz="2400" dirty="0" smtClean="0"/>
              <a:t> </a:t>
            </a:r>
            <a:r>
              <a:rPr lang="tr-TR" altLang="tr-TR" sz="2400" dirty="0" err="1" smtClean="0"/>
              <a:t>ranks</a:t>
            </a:r>
            <a:r>
              <a:rPr lang="tr-TR" altLang="tr-TR" sz="2400" dirty="0" smtClean="0"/>
              <a:t> TSE </a:t>
            </a:r>
            <a:r>
              <a:rPr lang="tr-TR" altLang="tr-TR" sz="2400" dirty="0" err="1" smtClean="0"/>
              <a:t>amongst</a:t>
            </a:r>
            <a:r>
              <a:rPr lang="tr-TR" altLang="tr-TR" sz="2400" dirty="0" smtClean="0"/>
              <a:t> </a:t>
            </a:r>
            <a:r>
              <a:rPr lang="tr-TR" altLang="tr-TR" sz="2400" dirty="0" err="1" smtClean="0"/>
              <a:t>the</a:t>
            </a:r>
            <a:r>
              <a:rPr lang="tr-TR" altLang="tr-TR" sz="2400" dirty="0" smtClean="0"/>
              <a:t> </a:t>
            </a:r>
            <a:r>
              <a:rPr lang="tr-TR" altLang="tr-TR" sz="2400" dirty="0" err="1" smtClean="0"/>
              <a:t>largest</a:t>
            </a:r>
            <a:r>
              <a:rPr lang="tr-TR" altLang="tr-TR" sz="2400" dirty="0" smtClean="0"/>
              <a:t> </a:t>
            </a:r>
            <a:r>
              <a:rPr lang="tr-TR" altLang="tr-TR" sz="2400" dirty="0" err="1" smtClean="0"/>
              <a:t>countries</a:t>
            </a:r>
            <a:r>
              <a:rPr lang="tr-TR" altLang="tr-TR" sz="2400" dirty="0" smtClean="0"/>
              <a:t> </a:t>
            </a:r>
            <a:r>
              <a:rPr lang="tr-TR" altLang="tr-TR" sz="2400" dirty="0" err="1" smtClean="0"/>
              <a:t>such</a:t>
            </a:r>
            <a:r>
              <a:rPr lang="tr-TR" altLang="tr-TR" sz="2400" dirty="0" smtClean="0"/>
              <a:t> as Germany, United </a:t>
            </a:r>
            <a:r>
              <a:rPr lang="tr-TR" altLang="tr-TR" sz="2400" dirty="0" err="1" smtClean="0"/>
              <a:t>Kingdom</a:t>
            </a:r>
            <a:r>
              <a:rPr lang="tr-TR" altLang="tr-TR" sz="2400" dirty="0" smtClean="0"/>
              <a:t>, France and </a:t>
            </a:r>
            <a:r>
              <a:rPr lang="tr-TR" altLang="tr-TR" sz="2400" dirty="0" err="1" smtClean="0"/>
              <a:t>Italy</a:t>
            </a:r>
            <a:r>
              <a:rPr lang="tr-TR" altLang="tr-TR" sz="2400" dirty="0" smtClean="0"/>
              <a:t>. </a:t>
            </a:r>
            <a:r>
              <a:rPr lang="tr-TR" altLang="tr-TR" sz="1800" i="1" dirty="0" smtClean="0"/>
              <a:t>(</a:t>
            </a:r>
            <a:r>
              <a:rPr lang="en-US" altLang="tr-TR" sz="1800" i="1" dirty="0" smtClean="0"/>
              <a:t>Weightings allocated to the CEN/CENELEC national</a:t>
            </a:r>
            <a:r>
              <a:rPr lang="tr-TR" altLang="tr-TR" sz="1800" i="1" dirty="0" smtClean="0"/>
              <a:t> </a:t>
            </a:r>
            <a:r>
              <a:rPr lang="en-US" altLang="tr-TR" sz="1800" i="1" dirty="0" smtClean="0"/>
              <a:t>members in case of weighted voting</a:t>
            </a:r>
            <a:r>
              <a:rPr lang="tr-TR" altLang="tr-TR" sz="1800" i="1" dirty="0" smtClean="0"/>
              <a:t> </a:t>
            </a:r>
            <a:r>
              <a:rPr lang="tr-TR" altLang="tr-TR" sz="1800" i="1" dirty="0" err="1" smtClean="0"/>
              <a:t>which</a:t>
            </a:r>
            <a:r>
              <a:rPr lang="tr-TR" altLang="tr-TR" sz="1800" i="1" dirty="0" smtClean="0"/>
              <a:t> </a:t>
            </a:r>
            <a:r>
              <a:rPr lang="tr-TR" altLang="tr-TR" sz="1800" i="1" dirty="0" err="1" smtClean="0"/>
              <a:t>are</a:t>
            </a:r>
            <a:r>
              <a:rPr lang="tr-TR" altLang="tr-TR" sz="1800" i="1" dirty="0" smtClean="0"/>
              <a:t> </a:t>
            </a:r>
            <a:r>
              <a:rPr lang="en-US" altLang="tr-TR" sz="1800" i="1" dirty="0" smtClean="0"/>
              <a:t>formal approval of EN and HD; formal approval of TS </a:t>
            </a:r>
            <a:r>
              <a:rPr lang="tr-TR" altLang="tr-TR" sz="1800" i="1" dirty="0" smtClean="0"/>
              <a:t>and</a:t>
            </a:r>
            <a:r>
              <a:rPr lang="en-US" altLang="tr-TR" sz="1800" i="1" dirty="0" smtClean="0"/>
              <a:t> any initiation of a new work item to become an EN or TS within a CEN Technical Committee</a:t>
            </a:r>
            <a:r>
              <a:rPr lang="tr-TR" altLang="tr-TR" sz="1800" i="1" dirty="0" smtClean="0"/>
              <a:t>.) </a:t>
            </a:r>
          </a:p>
          <a:p>
            <a:r>
              <a:rPr lang="tr-TR" altLang="tr-TR" sz="2400" dirty="0" smtClean="0"/>
              <a:t>T</a:t>
            </a:r>
            <a:r>
              <a:rPr lang="en-US" altLang="tr-TR" sz="2400" dirty="0" smtClean="0"/>
              <a:t>he national implementation of European standards </a:t>
            </a:r>
            <a:r>
              <a:rPr lang="tr-TR" altLang="tr-TR" sz="2400" dirty="0" smtClean="0"/>
              <a:t>is </a:t>
            </a:r>
            <a:r>
              <a:rPr lang="tr-TR" altLang="tr-TR" sz="2400" dirty="0" err="1" smtClean="0"/>
              <a:t>about</a:t>
            </a:r>
            <a:r>
              <a:rPr lang="tr-TR" altLang="tr-TR" sz="2400" dirty="0" smtClean="0"/>
              <a:t> 99 % of </a:t>
            </a:r>
            <a:r>
              <a:rPr lang="tr-TR" altLang="tr-TR" sz="2400" dirty="0" err="1" smtClean="0"/>
              <a:t>the</a:t>
            </a:r>
            <a:r>
              <a:rPr lang="tr-TR" altLang="tr-TR" sz="2400" dirty="0" smtClean="0"/>
              <a:t> </a:t>
            </a:r>
            <a:r>
              <a:rPr lang="tr-TR" altLang="tr-TR" sz="2400" dirty="0" err="1" smtClean="0"/>
              <a:t>European</a:t>
            </a:r>
            <a:r>
              <a:rPr lang="tr-TR" altLang="tr-TR" sz="2400" dirty="0" smtClean="0"/>
              <a:t> </a:t>
            </a:r>
            <a:r>
              <a:rPr lang="tr-TR" altLang="tr-TR" sz="2400" dirty="0" err="1" smtClean="0"/>
              <a:t>standards</a:t>
            </a:r>
            <a:r>
              <a:rPr lang="tr-TR" altLang="tr-TR" sz="2400" dirty="0" smtClean="0"/>
              <a:t> </a:t>
            </a:r>
            <a:r>
              <a:rPr lang="tr-TR" altLang="tr-TR" sz="2400" dirty="0" err="1" smtClean="0"/>
              <a:t>are</a:t>
            </a:r>
            <a:r>
              <a:rPr lang="tr-TR" altLang="tr-TR" sz="2400" dirty="0" smtClean="0"/>
              <a:t> </a:t>
            </a:r>
            <a:r>
              <a:rPr lang="tr-TR" altLang="tr-TR" sz="2400" dirty="0" err="1" smtClean="0"/>
              <a:t>nationally</a:t>
            </a:r>
            <a:r>
              <a:rPr lang="tr-TR" altLang="tr-TR" sz="2400" dirty="0" smtClean="0"/>
              <a:t> </a:t>
            </a:r>
            <a:r>
              <a:rPr lang="tr-TR" altLang="tr-TR" sz="2400" dirty="0" err="1" smtClean="0"/>
              <a:t>implemented</a:t>
            </a:r>
            <a:r>
              <a:rPr lang="tr-TR" altLang="tr-TR" sz="2400" dirty="0" smtClean="0"/>
              <a:t>. </a:t>
            </a:r>
          </a:p>
          <a:p>
            <a:r>
              <a:rPr lang="tr-TR" altLang="tr-TR" sz="2400" dirty="0" smtClean="0"/>
              <a:t>As a </a:t>
            </a:r>
            <a:r>
              <a:rPr lang="tr-TR" altLang="tr-TR" sz="2400" dirty="0" err="1" smtClean="0"/>
              <a:t>full</a:t>
            </a:r>
            <a:r>
              <a:rPr lang="tr-TR" altLang="tr-TR" sz="2400" dirty="0" smtClean="0"/>
              <a:t> </a:t>
            </a:r>
            <a:r>
              <a:rPr lang="tr-TR" altLang="tr-TR" sz="2400" dirty="0" err="1" smtClean="0"/>
              <a:t>member</a:t>
            </a:r>
            <a:r>
              <a:rPr lang="tr-TR" altLang="tr-TR" sz="2400" dirty="0" smtClean="0"/>
              <a:t> TSE has </a:t>
            </a:r>
            <a:r>
              <a:rPr lang="tr-TR" altLang="tr-TR" sz="2400" dirty="0" err="1" smtClean="0"/>
              <a:t>rights</a:t>
            </a:r>
            <a:r>
              <a:rPr lang="tr-TR" altLang="tr-TR" sz="2400" dirty="0" smtClean="0"/>
              <a:t> </a:t>
            </a:r>
            <a:r>
              <a:rPr lang="tr-TR" altLang="tr-TR" sz="2400" dirty="0" err="1" smtClean="0"/>
              <a:t>to</a:t>
            </a:r>
            <a:r>
              <a:rPr lang="tr-TR" altLang="tr-TR" sz="2400" dirty="0" smtClean="0"/>
              <a:t> </a:t>
            </a:r>
            <a:r>
              <a:rPr lang="tr-TR" altLang="tr-TR" sz="2400" dirty="0" err="1" smtClean="0"/>
              <a:t>participate</a:t>
            </a:r>
            <a:r>
              <a:rPr lang="tr-TR" altLang="tr-TR" sz="2400" dirty="0" smtClean="0"/>
              <a:t> in </a:t>
            </a:r>
            <a:r>
              <a:rPr lang="tr-TR" altLang="tr-TR" sz="2400" dirty="0" err="1" smtClean="0"/>
              <a:t>the</a:t>
            </a:r>
            <a:r>
              <a:rPr lang="tr-TR" altLang="tr-TR" sz="2400" dirty="0" smtClean="0"/>
              <a:t> Management </a:t>
            </a:r>
            <a:r>
              <a:rPr lang="tr-TR" altLang="tr-TR" sz="2400" dirty="0" err="1" smtClean="0"/>
              <a:t>Boards</a:t>
            </a:r>
            <a:r>
              <a:rPr lang="tr-TR" altLang="tr-TR" sz="2400" dirty="0" smtClean="0"/>
              <a:t> of CEN and CENELEC.</a:t>
            </a:r>
          </a:p>
          <a:p>
            <a:endParaRPr lang="tr-TR" altLang="tr-TR" sz="2400" dirty="0" smtClean="0"/>
          </a:p>
          <a:p>
            <a:pPr algn="just" eaLnBrk="1" hangingPunct="1">
              <a:lnSpc>
                <a:spcPct val="90000"/>
              </a:lnSpc>
              <a:buFont typeface="Wingdings" pitchFamily="2" charset="2"/>
              <a:buNone/>
            </a:pPr>
            <a:r>
              <a:rPr lang="tr-TR" altLang="tr-TR" sz="2400" dirty="0" smtClean="0"/>
              <a:t> </a:t>
            </a:r>
          </a:p>
        </p:txBody>
      </p:sp>
    </p:spTree>
    <p:extLst>
      <p:ext uri="{BB962C8B-B14F-4D97-AF65-F5344CB8AC3E}">
        <p14:creationId xmlns:p14="http://schemas.microsoft.com/office/powerpoint/2010/main" val="3216990289"/>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TSE in CEN </a:t>
            </a:r>
            <a:r>
              <a:rPr lang="tr-TR" dirty="0" err="1" smtClean="0"/>
              <a:t>work</a:t>
            </a:r>
            <a:endParaRPr lang="tr-TR" dirty="0"/>
          </a:p>
        </p:txBody>
      </p:sp>
      <p:sp>
        <p:nvSpPr>
          <p:cNvPr id="3" name="İçerik Yer Tutucusu 2"/>
          <p:cNvSpPr>
            <a:spLocks noGrp="1"/>
          </p:cNvSpPr>
          <p:nvPr>
            <p:ph idx="1"/>
          </p:nvPr>
        </p:nvSpPr>
        <p:spPr/>
        <p:txBody>
          <a:bodyPr/>
          <a:lstStyle/>
          <a:p>
            <a:pPr marL="0" indent="0">
              <a:buNone/>
            </a:pPr>
            <a:r>
              <a:rPr lang="tr-TR" altLang="tr-TR" dirty="0" smtClean="0"/>
              <a:t>	</a:t>
            </a:r>
            <a:r>
              <a:rPr lang="en-GB" altLang="tr-TR" dirty="0" smtClean="0"/>
              <a:t>TSE </a:t>
            </a:r>
            <a:r>
              <a:rPr lang="en-GB" altLang="tr-TR" dirty="0"/>
              <a:t>holds the following </a:t>
            </a:r>
            <a:r>
              <a:rPr lang="en-GB" altLang="tr-TR" b="1" dirty="0"/>
              <a:t>secretariats</a:t>
            </a:r>
            <a:r>
              <a:rPr lang="en-GB" altLang="tr-TR" dirty="0" smtClean="0"/>
              <a:t>:</a:t>
            </a:r>
            <a:endParaRPr lang="tr-TR" altLang="tr-TR" dirty="0" smtClean="0"/>
          </a:p>
          <a:p>
            <a:pPr marL="0" indent="0">
              <a:buNone/>
            </a:pPr>
            <a:endParaRPr lang="en-GB" altLang="tr-TR" dirty="0"/>
          </a:p>
          <a:p>
            <a:r>
              <a:rPr lang="tr-TR" dirty="0" smtClean="0"/>
              <a:t>CEN/TC </a:t>
            </a:r>
            <a:r>
              <a:rPr lang="tr-TR" dirty="0"/>
              <a:t>225 </a:t>
            </a:r>
            <a:r>
              <a:rPr lang="tr-TR" dirty="0" smtClean="0"/>
              <a:t>«</a:t>
            </a:r>
            <a:r>
              <a:rPr lang="tr-TR" dirty="0" err="1" smtClean="0"/>
              <a:t>Automatic</a:t>
            </a:r>
            <a:r>
              <a:rPr lang="tr-TR" dirty="0" smtClean="0"/>
              <a:t> </a:t>
            </a:r>
            <a:r>
              <a:rPr lang="tr-TR" dirty="0" err="1"/>
              <a:t>identification</a:t>
            </a:r>
            <a:r>
              <a:rPr lang="tr-TR" dirty="0"/>
              <a:t> and data </a:t>
            </a:r>
            <a:r>
              <a:rPr lang="tr-TR" dirty="0" err="1"/>
              <a:t>capture</a:t>
            </a:r>
            <a:r>
              <a:rPr lang="tr-TR" dirty="0"/>
              <a:t> </a:t>
            </a:r>
            <a:r>
              <a:rPr lang="tr-TR" dirty="0" err="1" smtClean="0"/>
              <a:t>technologies</a:t>
            </a:r>
            <a:r>
              <a:rPr lang="tr-TR" dirty="0" smtClean="0"/>
              <a:t>»</a:t>
            </a:r>
          </a:p>
          <a:p>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28</a:t>
            </a:fld>
            <a:endParaRPr lang="tr-TR" altLang="tr-TR"/>
          </a:p>
        </p:txBody>
      </p:sp>
    </p:spTree>
    <p:extLst>
      <p:ext uri="{BB962C8B-B14F-4D97-AF65-F5344CB8AC3E}">
        <p14:creationId xmlns:p14="http://schemas.microsoft.com/office/powerpoint/2010/main" val="233732287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smtClean="0"/>
              <a:t>-</a:t>
            </a:r>
            <a:r>
              <a:rPr lang="en-US" sz="2000" dirty="0" smtClean="0"/>
              <a:t>A </a:t>
            </a:r>
            <a:r>
              <a:rPr lang="en-US" sz="2000" dirty="0"/>
              <a:t>world without international standards?</a:t>
            </a:r>
            <a:br>
              <a:rPr lang="en-US" sz="2000" dirty="0"/>
            </a:br>
            <a:r>
              <a:rPr lang="tr-TR" sz="2000" dirty="0" smtClean="0"/>
              <a:t/>
            </a:r>
            <a:br>
              <a:rPr lang="tr-TR" sz="2000" dirty="0" smtClean="0"/>
            </a:br>
            <a:r>
              <a:rPr lang="tr-TR" sz="2000" dirty="0" smtClean="0"/>
              <a:t>-</a:t>
            </a:r>
            <a:r>
              <a:rPr lang="en-US" sz="2000" dirty="0" smtClean="0"/>
              <a:t>A </a:t>
            </a:r>
            <a:r>
              <a:rPr lang="en-US" sz="2000" dirty="0"/>
              <a:t>World Without Standards - Hello World</a:t>
            </a:r>
            <a:br>
              <a:rPr lang="en-US" sz="2000" dirty="0"/>
            </a:br>
            <a:endParaRPr lang="tr-TR" sz="2000" dirty="0"/>
          </a:p>
        </p:txBody>
      </p:sp>
      <p:sp>
        <p:nvSpPr>
          <p:cNvPr id="3" name="Metin Yer Tutucusu 2"/>
          <p:cNvSpPr>
            <a:spLocks noGrp="1"/>
          </p:cNvSpPr>
          <p:nvPr>
            <p:ph type="body" idx="1"/>
          </p:nvPr>
        </p:nvSpPr>
        <p:spPr/>
        <p:txBody>
          <a:bodyPr/>
          <a:lstStyle/>
          <a:p>
            <a:r>
              <a:rPr lang="en-US" dirty="0" smtClean="0">
                <a:hlinkClick r:id="rId2"/>
              </a:rPr>
              <a:t>https</a:t>
            </a:r>
            <a:r>
              <a:rPr lang="en-US" dirty="0">
                <a:hlinkClick r:id="rId2"/>
              </a:rPr>
              <a:t>://</a:t>
            </a:r>
            <a:r>
              <a:rPr lang="en-US" dirty="0" smtClean="0">
                <a:hlinkClick r:id="rId2"/>
              </a:rPr>
              <a:t>www.youtube.com/watch?v=Mpt5_RsLH6o</a:t>
            </a:r>
            <a:endParaRPr lang="tr-TR" dirty="0" smtClean="0"/>
          </a:p>
          <a:p>
            <a:endParaRPr lang="en-US" dirty="0"/>
          </a:p>
          <a:p>
            <a:r>
              <a:rPr lang="en-US" dirty="0" smtClean="0">
                <a:hlinkClick r:id="rId3"/>
              </a:rPr>
              <a:t>https</a:t>
            </a:r>
            <a:r>
              <a:rPr lang="en-US" dirty="0">
                <a:hlinkClick r:id="rId3"/>
              </a:rPr>
              <a:t>://</a:t>
            </a:r>
            <a:r>
              <a:rPr lang="en-US" dirty="0" smtClean="0">
                <a:hlinkClick r:id="rId3"/>
              </a:rPr>
              <a:t>www.youtube.com/watch?v=v8dbnN63LEs</a:t>
            </a:r>
            <a:endParaRPr lang="tr-TR" dirty="0" smtClean="0"/>
          </a:p>
          <a:p>
            <a:endParaRPr lang="en-US" dirty="0"/>
          </a:p>
        </p:txBody>
      </p:sp>
      <p:sp>
        <p:nvSpPr>
          <p:cNvPr id="4" name="Veri Yer Tutucusu 3"/>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8E82F644-616C-464C-9172-BD8526665EF9}" type="slidenum">
              <a:rPr lang="tr-TR" altLang="tr-TR" smtClean="0"/>
              <a:pPr>
                <a:defRPr/>
              </a:pPr>
              <a:t>29</a:t>
            </a:fld>
            <a:endParaRPr lang="tr-TR" altLang="tr-TR"/>
          </a:p>
        </p:txBody>
      </p:sp>
    </p:spTree>
    <p:extLst>
      <p:ext uri="{BB962C8B-B14F-4D97-AF65-F5344CB8AC3E}">
        <p14:creationId xmlns:p14="http://schemas.microsoft.com/office/powerpoint/2010/main" val="157261415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 </a:t>
            </a:r>
            <a:br>
              <a:rPr lang="tr-TR" sz="3200" dirty="0" smtClean="0"/>
            </a:br>
            <a:r>
              <a:rPr lang="tr-TR" sz="3200" dirty="0" err="1" smtClean="0"/>
              <a:t>European</a:t>
            </a:r>
            <a:r>
              <a:rPr lang="tr-TR" sz="3200" dirty="0" smtClean="0"/>
              <a:t> </a:t>
            </a:r>
            <a:r>
              <a:rPr lang="tr-TR" sz="3200" dirty="0" err="1"/>
              <a:t>Standardization</a:t>
            </a:r>
            <a:r>
              <a:rPr lang="tr-TR" sz="3200" dirty="0"/>
              <a:t> </a:t>
            </a:r>
            <a:r>
              <a:rPr lang="tr-TR" sz="3200" dirty="0" err="1" smtClean="0"/>
              <a:t>Committee</a:t>
            </a:r>
            <a:r>
              <a:rPr lang="tr-TR" sz="3200" dirty="0" smtClean="0"/>
              <a:t> (CEN) </a:t>
            </a:r>
            <a:r>
              <a:rPr lang="tr-TR" sz="3200" dirty="0" err="1" smtClean="0"/>
              <a:t>History</a:t>
            </a:r>
            <a:endParaRPr lang="tr-TR" sz="3200" dirty="0"/>
          </a:p>
        </p:txBody>
      </p:sp>
      <p:sp>
        <p:nvSpPr>
          <p:cNvPr id="3" name="İçerik Yer Tutucusu 2"/>
          <p:cNvSpPr>
            <a:spLocks noGrp="1"/>
          </p:cNvSpPr>
          <p:nvPr>
            <p:ph idx="1"/>
          </p:nvPr>
        </p:nvSpPr>
        <p:spPr>
          <a:xfrm>
            <a:off x="20544" y="1412776"/>
            <a:ext cx="8936406" cy="4530725"/>
          </a:xfrm>
        </p:spPr>
        <p:txBody>
          <a:bodyPr/>
          <a:lstStyle/>
          <a:p>
            <a:r>
              <a:rPr lang="en-US" sz="2000" dirty="0"/>
              <a:t> </a:t>
            </a:r>
            <a:r>
              <a:rPr lang="en-US" sz="2400" dirty="0" smtClean="0"/>
              <a:t>CEN</a:t>
            </a:r>
            <a:r>
              <a:rPr lang="en-US" sz="2400" dirty="0"/>
              <a:t>, the European Committee for Standardization, was founded in 1961 by the national standards bodies in the European Economic Community and EFTA countries</a:t>
            </a:r>
            <a:r>
              <a:rPr lang="en-US" sz="2400" dirty="0" smtClean="0"/>
              <a:t>.</a:t>
            </a:r>
            <a:endParaRPr lang="tr-TR" sz="2400" dirty="0" smtClean="0"/>
          </a:p>
          <a:p>
            <a:pPr marL="0" indent="0">
              <a:buNone/>
            </a:pPr>
            <a:r>
              <a:rPr lang="en-US" sz="2400" dirty="0" smtClean="0"/>
              <a:t> </a:t>
            </a:r>
            <a:endParaRPr lang="en-US" sz="2400" dirty="0"/>
          </a:p>
          <a:p>
            <a:r>
              <a:rPr lang="en-US" sz="2400" dirty="0"/>
              <a:t> </a:t>
            </a:r>
            <a:r>
              <a:rPr lang="en-US" sz="2400" dirty="0" smtClean="0"/>
              <a:t>National </a:t>
            </a:r>
            <a:r>
              <a:rPr lang="en-US" sz="2400" dirty="0"/>
              <a:t>members of </a:t>
            </a:r>
            <a:r>
              <a:rPr lang="en-US" sz="2400" b="1" dirty="0"/>
              <a:t>33 European </a:t>
            </a:r>
            <a:r>
              <a:rPr lang="en-US" sz="2400" dirty="0"/>
              <a:t>countries work together to develop European Standards (ENs) in various sectors to build a European internal market for goods and services and to position Europe in the global economy. </a:t>
            </a:r>
            <a:endParaRPr lang="tr-TR" sz="2400" dirty="0" smtClean="0"/>
          </a:p>
          <a:p>
            <a:endParaRPr lang="tr-TR" sz="2400" dirty="0"/>
          </a:p>
          <a:p>
            <a:r>
              <a:rPr lang="en-US" sz="2400" dirty="0"/>
              <a:t>CEN is a non-profit making technical </a:t>
            </a:r>
            <a:r>
              <a:rPr lang="en-US" sz="2400" dirty="0" smtClean="0"/>
              <a:t>organization</a:t>
            </a:r>
            <a:r>
              <a:rPr lang="en-US" sz="2400" dirty="0"/>
              <a:t> set up under Belgian </a:t>
            </a:r>
            <a:r>
              <a:rPr lang="en-US" sz="2400" dirty="0" smtClean="0"/>
              <a:t>law</a:t>
            </a:r>
            <a:r>
              <a:rPr lang="tr-TR" sz="2400" dirty="0" smtClean="0"/>
              <a:t>.</a:t>
            </a:r>
            <a:endParaRPr lang="tr-TR" sz="2400" dirty="0"/>
          </a:p>
          <a:p>
            <a:pPr marL="0" indent="0">
              <a:buNone/>
            </a:pPr>
            <a:endParaRPr lang="en-US" sz="2400" dirty="0"/>
          </a:p>
          <a:p>
            <a:endParaRPr lang="tr-TR" sz="2000"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a:t>
            </a:fld>
            <a:endParaRPr lang="tr-TR" altLang="tr-TR"/>
          </a:p>
        </p:txBody>
      </p:sp>
    </p:spTree>
    <p:extLst>
      <p:ext uri="{BB962C8B-B14F-4D97-AF65-F5344CB8AC3E}">
        <p14:creationId xmlns:p14="http://schemas.microsoft.com/office/powerpoint/2010/main" val="327921847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lvl="0"/>
            <a:r>
              <a:rPr lang="tr-TR" dirty="0"/>
              <a:t>A </a:t>
            </a:r>
            <a:r>
              <a:rPr lang="tr-TR" dirty="0" err="1"/>
              <a:t>world</a:t>
            </a:r>
            <a:r>
              <a:rPr lang="tr-TR" dirty="0"/>
              <a:t> </a:t>
            </a:r>
            <a:r>
              <a:rPr lang="tr-TR" dirty="0" err="1"/>
              <a:t>without</a:t>
            </a:r>
            <a:r>
              <a:rPr lang="tr-TR" dirty="0"/>
              <a:t> </a:t>
            </a:r>
            <a:r>
              <a:rPr lang="tr-TR" dirty="0" err="1"/>
              <a:t>international</a:t>
            </a:r>
            <a:r>
              <a:rPr lang="tr-TR" dirty="0"/>
              <a:t> </a:t>
            </a:r>
            <a:r>
              <a:rPr lang="tr-TR" dirty="0" err="1"/>
              <a:t>standards</a:t>
            </a:r>
            <a:r>
              <a:rPr lang="tr-TR" dirty="0"/>
              <a:t>?</a:t>
            </a:r>
          </a:p>
          <a:p>
            <a:r>
              <a:rPr lang="tr-TR" u="sng" dirty="0">
                <a:hlinkClick r:id="rId2"/>
              </a:rPr>
              <a:t>https://www.youtube.com/watch?v=Mpt5_RsLH6o</a:t>
            </a:r>
            <a:endParaRPr lang="tr-TR" dirty="0"/>
          </a:p>
          <a:p>
            <a:r>
              <a:rPr lang="tr-TR" dirty="0"/>
              <a:t> </a:t>
            </a:r>
          </a:p>
          <a:p>
            <a:pPr lvl="0"/>
            <a:r>
              <a:rPr lang="tr-TR" dirty="0"/>
              <a:t>A World </a:t>
            </a:r>
            <a:r>
              <a:rPr lang="tr-TR" dirty="0" err="1"/>
              <a:t>Without</a:t>
            </a:r>
            <a:r>
              <a:rPr lang="tr-TR" dirty="0"/>
              <a:t> </a:t>
            </a:r>
            <a:r>
              <a:rPr lang="tr-TR" dirty="0" err="1"/>
              <a:t>Standards</a:t>
            </a:r>
            <a:r>
              <a:rPr lang="tr-TR" dirty="0"/>
              <a:t> - </a:t>
            </a:r>
            <a:r>
              <a:rPr lang="tr-TR" dirty="0" err="1"/>
              <a:t>Hello</a:t>
            </a:r>
            <a:r>
              <a:rPr lang="tr-TR" dirty="0"/>
              <a:t> World</a:t>
            </a:r>
          </a:p>
          <a:p>
            <a:r>
              <a:rPr lang="tr-TR" u="sng" dirty="0">
                <a:hlinkClick r:id="rId3"/>
              </a:rPr>
              <a:t>https://</a:t>
            </a:r>
            <a:r>
              <a:rPr lang="tr-TR" u="sng" dirty="0" smtClean="0">
                <a:hlinkClick r:id="rId3"/>
              </a:rPr>
              <a:t>www.youtube.com/watch?v=v8dbnN63LEs</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30</a:t>
            </a:fld>
            <a:endParaRPr lang="tr-TR" altLang="tr-TR"/>
          </a:p>
        </p:txBody>
      </p:sp>
    </p:spTree>
    <p:extLst>
      <p:ext uri="{BB962C8B-B14F-4D97-AF65-F5344CB8AC3E}">
        <p14:creationId xmlns:p14="http://schemas.microsoft.com/office/powerpoint/2010/main" val="296502398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2800" dirty="0" err="1" smtClean="0"/>
              <a:t>European</a:t>
            </a:r>
            <a:r>
              <a:rPr lang="tr-TR" sz="2800" dirty="0" smtClean="0"/>
              <a:t> </a:t>
            </a:r>
            <a:r>
              <a:rPr lang="tr-TR" sz="2800" dirty="0" err="1"/>
              <a:t>Standardization</a:t>
            </a:r>
            <a:r>
              <a:rPr lang="tr-TR" sz="2800" dirty="0"/>
              <a:t> </a:t>
            </a:r>
            <a:r>
              <a:rPr lang="tr-TR" sz="2800" dirty="0" err="1"/>
              <a:t>committee</a:t>
            </a:r>
            <a:r>
              <a:rPr lang="tr-TR" sz="2800" dirty="0"/>
              <a:t> (</a:t>
            </a:r>
            <a:r>
              <a:rPr lang="tr-TR" sz="2800" dirty="0" smtClean="0"/>
              <a:t>CEN) </a:t>
            </a:r>
            <a:r>
              <a:rPr lang="tr-TR" sz="2800" dirty="0" err="1" smtClean="0"/>
              <a:t>Standard</a:t>
            </a:r>
            <a:r>
              <a:rPr lang="tr-TR" sz="2800" dirty="0" smtClean="0"/>
              <a:t> </a:t>
            </a:r>
            <a:r>
              <a:rPr lang="tr-TR" sz="2800" dirty="0" err="1" smtClean="0"/>
              <a:t>Preparation</a:t>
            </a:r>
            <a:r>
              <a:rPr lang="tr-TR" sz="2800" dirty="0" smtClean="0"/>
              <a:t> </a:t>
            </a:r>
            <a:r>
              <a:rPr lang="tr-TR" sz="2800" dirty="0" err="1"/>
              <a:t>Process</a:t>
            </a:r>
            <a:endParaRPr lang="tr-TR" sz="2800" dirty="0"/>
          </a:p>
        </p:txBody>
      </p:sp>
      <p:sp>
        <p:nvSpPr>
          <p:cNvPr id="26627" name="Metin Yer Tutucusu 2"/>
          <p:cNvSpPr>
            <a:spLocks noGrp="1"/>
          </p:cNvSpPr>
          <p:nvPr>
            <p:ph type="body" idx="1"/>
          </p:nvPr>
        </p:nvSpPr>
        <p:spPr/>
        <p:txBody>
          <a:bodyPr/>
          <a:lstStyle/>
          <a:p>
            <a:endParaRPr lang="tr-TR" altLang="tr-TR" dirty="0"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66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BCBCE07-5C71-4BC8-AB39-9DE349626A15}" type="slidenum">
              <a:rPr lang="tr-TR" altLang="tr-TR" sz="1000" smtClean="0">
                <a:solidFill>
                  <a:srgbClr val="FF0000"/>
                </a:solidFill>
                <a:latin typeface="Verdana" pitchFamily="34" charset="0"/>
              </a:rPr>
              <a:pPr>
                <a:spcBef>
                  <a:spcPct val="0"/>
                </a:spcBef>
                <a:buClrTx/>
                <a:buSzTx/>
                <a:buFontTx/>
                <a:buNone/>
              </a:pPr>
              <a:t>31</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6084169" y="5661248"/>
            <a:ext cx="2373692" cy="664146"/>
          </a:xfrm>
        </p:spPr>
        <p:txBody>
          <a:bodyPr/>
          <a:lstStyle/>
          <a:p>
            <a:pPr>
              <a:defRPr/>
            </a:pPr>
            <a:endParaRPr lang="tr-TR" dirty="0" smtClean="0"/>
          </a:p>
          <a:p>
            <a:pPr>
              <a:defRPr/>
            </a:pPr>
            <a:r>
              <a:rPr lang="tr-TR" dirty="0" smtClean="0"/>
              <a:t>	      </a:t>
            </a:r>
            <a:endParaRPr lang="tr-TR" dirty="0"/>
          </a:p>
        </p:txBody>
      </p:sp>
      <p:sp>
        <p:nvSpPr>
          <p:cNvPr id="3" name="Altbilgi Yer Tutucusu 2"/>
          <p:cNvSpPr>
            <a:spLocks noGrp="1"/>
          </p:cNvSpPr>
          <p:nvPr>
            <p:ph type="ftr" sz="quarter" idx="11"/>
          </p:nvPr>
        </p:nvSpPr>
        <p:spPr/>
        <p:txBody>
          <a:bodyPr/>
          <a:lstStyle/>
          <a:p>
            <a:pPr>
              <a:defRPr/>
            </a:pPr>
            <a:endParaRPr lang="tr-TR" smtClean="0"/>
          </a:p>
          <a:p>
            <a:pPr>
              <a:defRPr/>
            </a:pPr>
            <a:endParaRPr lang="tr-TR"/>
          </a:p>
        </p:txBody>
      </p:sp>
      <p:sp>
        <p:nvSpPr>
          <p:cNvPr id="4" name="Slayt Numarası Yer Tutucusu 3"/>
          <p:cNvSpPr>
            <a:spLocks noGrp="1"/>
          </p:cNvSpPr>
          <p:nvPr>
            <p:ph type="sldNum" sz="quarter" idx="12"/>
          </p:nvPr>
        </p:nvSpPr>
        <p:spPr>
          <a:xfrm>
            <a:off x="6588224" y="5868194"/>
            <a:ext cx="1331913" cy="457200"/>
          </a:xfrm>
        </p:spPr>
        <p:txBody>
          <a:bodyPr/>
          <a:lstStyle/>
          <a:p>
            <a:pPr>
              <a:defRPr/>
            </a:pPr>
            <a:fld id="{3EC74BB4-0BCA-48C3-852F-D94D7D105A01}" type="slidenum">
              <a:rPr lang="tr-TR" altLang="tr-TR" smtClean="0"/>
              <a:pPr>
                <a:defRPr/>
              </a:pPr>
              <a:t>32</a:t>
            </a:fld>
            <a:endParaRPr lang="tr-TR" altLang="tr-TR"/>
          </a:p>
        </p:txBody>
      </p:sp>
      <p:pic>
        <p:nvPicPr>
          <p:cNvPr id="1026" name="Picture 2" descr="C:\Users\hbektas\Desktop\2011-1118-standards-and-standardization-level-1-8-7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7990317" cy="599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767430"/>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600" dirty="0"/>
              <a:t>Development of a European Standard (EN)</a:t>
            </a:r>
            <a:endParaRPr lang="tr-TR" sz="36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33</a:t>
            </a:fld>
            <a:endParaRPr lang="tr-TR" altLang="tr-TR"/>
          </a:p>
        </p:txBody>
      </p:sp>
      <p:pic>
        <p:nvPicPr>
          <p:cNvPr id="3074" name="Picture 2" descr="C:\Users\hbektas\Desktop\Documents\b.SHMB\Yıldırım Beyazıt Ü. Standardiz\_Timeframe_for_the_development_of_European_Standards_pn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196752"/>
            <a:ext cx="7807462" cy="4918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98855"/>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smtClean="0"/>
              <a:t>D</a:t>
            </a:r>
            <a:r>
              <a:rPr lang="en-US" sz="3200" dirty="0" err="1" smtClean="0"/>
              <a:t>ifferent</a:t>
            </a:r>
            <a:r>
              <a:rPr lang="en-US" sz="3200" dirty="0" smtClean="0"/>
              <a:t> </a:t>
            </a:r>
            <a:r>
              <a:rPr lang="en-US" sz="3200" dirty="0"/>
              <a:t>steps in the development of a </a:t>
            </a:r>
            <a:r>
              <a:rPr lang="en-US" sz="3200" dirty="0" smtClean="0"/>
              <a:t>standard</a:t>
            </a:r>
            <a:endParaRPr lang="tr-TR" sz="3200" dirty="0"/>
          </a:p>
        </p:txBody>
      </p:sp>
      <p:sp>
        <p:nvSpPr>
          <p:cNvPr id="3" name="İçerik Yer Tutucusu 2"/>
          <p:cNvSpPr>
            <a:spLocks noGrp="1"/>
          </p:cNvSpPr>
          <p:nvPr>
            <p:ph idx="1"/>
          </p:nvPr>
        </p:nvSpPr>
        <p:spPr>
          <a:xfrm>
            <a:off x="0" y="1484784"/>
            <a:ext cx="9144000" cy="4530725"/>
          </a:xfrm>
        </p:spPr>
        <p:txBody>
          <a:bodyPr/>
          <a:lstStyle/>
          <a:p>
            <a:r>
              <a:rPr lang="tr-TR" b="1" dirty="0" err="1" smtClean="0"/>
              <a:t>Work</a:t>
            </a:r>
            <a:r>
              <a:rPr lang="tr-TR" b="1" dirty="0" smtClean="0"/>
              <a:t> </a:t>
            </a:r>
            <a:r>
              <a:rPr lang="tr-TR" b="1" dirty="0" err="1" smtClean="0"/>
              <a:t>Item</a:t>
            </a:r>
            <a:r>
              <a:rPr lang="tr-TR" b="1" dirty="0" smtClean="0"/>
              <a:t> (WI)</a:t>
            </a:r>
            <a:endParaRPr lang="tr-TR" dirty="0" smtClean="0"/>
          </a:p>
          <a:p>
            <a:r>
              <a:rPr lang="en-US" dirty="0" smtClean="0"/>
              <a:t>Once </a:t>
            </a:r>
            <a:r>
              <a:rPr lang="en-US" dirty="0"/>
              <a:t>a proposal for </a:t>
            </a:r>
            <a:r>
              <a:rPr lang="en-US" b="1" dirty="0"/>
              <a:t>new work </a:t>
            </a:r>
            <a:r>
              <a:rPr lang="en-US" dirty="0"/>
              <a:t>has been accepted, it is allocated to a Technical or Project Committee (TC/PC). If no existing TC/PC is competent on the subject, a new one is created</a:t>
            </a:r>
            <a:r>
              <a:rPr lang="en-US" dirty="0" smtClean="0"/>
              <a:t>.</a:t>
            </a:r>
            <a:endParaRPr lang="en-US"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34</a:t>
            </a:fld>
            <a:endParaRPr lang="tr-TR" altLang="tr-TR"/>
          </a:p>
        </p:txBody>
      </p:sp>
    </p:spTree>
    <p:extLst>
      <p:ext uri="{BB962C8B-B14F-4D97-AF65-F5344CB8AC3E}">
        <p14:creationId xmlns:p14="http://schemas.microsoft.com/office/powerpoint/2010/main" val="431106731"/>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European</a:t>
            </a:r>
            <a:r>
              <a:rPr lang="tr-TR" dirty="0"/>
              <a:t> </a:t>
            </a:r>
            <a:r>
              <a:rPr lang="tr-TR" dirty="0" err="1"/>
              <a:t>Standard</a:t>
            </a:r>
            <a:r>
              <a:rPr lang="tr-TR" dirty="0"/>
              <a:t> (EN)</a:t>
            </a:r>
          </a:p>
        </p:txBody>
      </p:sp>
      <p:sp>
        <p:nvSpPr>
          <p:cNvPr id="3" name="İçerik Yer Tutucusu 2"/>
          <p:cNvSpPr>
            <a:spLocks noGrp="1"/>
          </p:cNvSpPr>
          <p:nvPr>
            <p:ph idx="1"/>
          </p:nvPr>
        </p:nvSpPr>
        <p:spPr/>
        <p:txBody>
          <a:bodyPr/>
          <a:lstStyle/>
          <a:p>
            <a:r>
              <a:rPr lang="en-US" dirty="0"/>
              <a:t>CEN documents are developed according to strict rules to ensure that they reflect the values of </a:t>
            </a:r>
            <a:endParaRPr lang="tr-TR" dirty="0" smtClean="0"/>
          </a:p>
          <a:p>
            <a:pPr lvl="1"/>
            <a:r>
              <a:rPr lang="en-US" dirty="0" smtClean="0"/>
              <a:t>openness</a:t>
            </a:r>
            <a:r>
              <a:rPr lang="en-US" dirty="0"/>
              <a:t>, </a:t>
            </a:r>
            <a:endParaRPr lang="tr-TR" dirty="0" smtClean="0"/>
          </a:p>
          <a:p>
            <a:pPr lvl="1"/>
            <a:r>
              <a:rPr lang="en-US" dirty="0" smtClean="0"/>
              <a:t>transparency </a:t>
            </a:r>
            <a:endParaRPr lang="tr-TR" dirty="0" smtClean="0"/>
          </a:p>
          <a:p>
            <a:pPr lvl="1"/>
            <a:r>
              <a:rPr lang="en-US" dirty="0" smtClean="0"/>
              <a:t>and </a:t>
            </a:r>
            <a:r>
              <a:rPr lang="en-US" dirty="0"/>
              <a:t>consensus. </a:t>
            </a:r>
            <a:endParaRPr lang="tr-TR" dirty="0"/>
          </a:p>
          <a:p>
            <a:pPr marL="342900" lvl="1" indent="-342900">
              <a:buClr>
                <a:schemeClr val="bg2"/>
              </a:buClr>
              <a:buBlip>
                <a:blip r:embed="rId2"/>
              </a:buBlip>
            </a:pPr>
            <a:endParaRPr lang="tr-TR" dirty="0"/>
          </a:p>
          <a:p>
            <a:pPr marL="342900" lvl="1" indent="-342900">
              <a:buClr>
                <a:schemeClr val="bg2"/>
              </a:buClr>
              <a:buBlip>
                <a:blip r:embed="rId2"/>
              </a:buBlip>
            </a:pPr>
            <a:r>
              <a:rPr lang="en-US" sz="2800" dirty="0" smtClean="0"/>
              <a:t>The </a:t>
            </a:r>
            <a:r>
              <a:rPr lang="en-US" sz="2800" dirty="0"/>
              <a:t>specific steps will vary slightly depending on whether the document to be developed is to become a European Standard or a </a:t>
            </a:r>
            <a:r>
              <a:rPr lang="en-US" sz="2800" dirty="0" smtClean="0"/>
              <a:t>Technical</a:t>
            </a:r>
            <a:r>
              <a:rPr lang="tr-TR" sz="2800" dirty="0" smtClean="0"/>
              <a:t> </a:t>
            </a:r>
            <a:r>
              <a:rPr lang="en-US" sz="2800" dirty="0" smtClean="0"/>
              <a:t>Specification/</a:t>
            </a:r>
            <a:r>
              <a:rPr lang="tr-TR" sz="2800" dirty="0" smtClean="0"/>
              <a:t> </a:t>
            </a:r>
            <a:r>
              <a:rPr lang="en-US" sz="2800" dirty="0" smtClean="0"/>
              <a:t>Technical </a:t>
            </a:r>
            <a:r>
              <a:rPr lang="en-US" sz="2800" dirty="0"/>
              <a:t>Report.</a:t>
            </a:r>
            <a:endParaRPr lang="tr-TR" sz="2800"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35</a:t>
            </a:fld>
            <a:endParaRPr lang="tr-TR" altLang="tr-TR"/>
          </a:p>
        </p:txBody>
      </p:sp>
    </p:spTree>
    <p:extLst>
      <p:ext uri="{BB962C8B-B14F-4D97-AF65-F5344CB8AC3E}">
        <p14:creationId xmlns:p14="http://schemas.microsoft.com/office/powerpoint/2010/main" val="390663151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dirty="0" err="1" smtClean="0"/>
              <a:t>Enquiry</a:t>
            </a:r>
            <a:r>
              <a:rPr lang="tr-TR" sz="4000" dirty="0" smtClean="0"/>
              <a:t> </a:t>
            </a:r>
            <a:r>
              <a:rPr lang="tr-TR" sz="4000" dirty="0" err="1" smtClean="0"/>
              <a:t>prEN</a:t>
            </a:r>
            <a:r>
              <a:rPr lang="tr-TR" sz="4000" dirty="0" smtClean="0"/>
              <a:t>(</a:t>
            </a:r>
            <a:r>
              <a:rPr lang="tr-TR" sz="4000" dirty="0" err="1" smtClean="0"/>
              <a:t>Public</a:t>
            </a:r>
            <a:r>
              <a:rPr lang="tr-TR" sz="4000" dirty="0" smtClean="0"/>
              <a:t> </a:t>
            </a:r>
            <a:r>
              <a:rPr lang="tr-TR" sz="4000" dirty="0" err="1" smtClean="0"/>
              <a:t>consultation</a:t>
            </a:r>
            <a:r>
              <a:rPr lang="tr-TR" sz="4000" dirty="0" smtClean="0"/>
              <a:t>) </a:t>
            </a:r>
            <a:endParaRPr lang="tr-TR" sz="40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36</a:t>
            </a:fld>
            <a:endParaRPr lang="tr-TR" altLang="tr-TR"/>
          </a:p>
        </p:txBody>
      </p:sp>
      <p:sp>
        <p:nvSpPr>
          <p:cNvPr id="3" name="İçerik Yer Tutucusu 2"/>
          <p:cNvSpPr>
            <a:spLocks noGrp="1"/>
          </p:cNvSpPr>
          <p:nvPr>
            <p:ph idx="1"/>
          </p:nvPr>
        </p:nvSpPr>
        <p:spPr>
          <a:xfrm>
            <a:off x="0" y="1268760"/>
            <a:ext cx="9144000" cy="4530725"/>
          </a:xfrm>
        </p:spPr>
        <p:txBody>
          <a:bodyPr/>
          <a:lstStyle/>
          <a:p>
            <a:r>
              <a:rPr lang="en-US" sz="2400" dirty="0"/>
              <a:t>The TC/PC will elaborate </a:t>
            </a:r>
            <a:r>
              <a:rPr lang="en-US" sz="2400" b="1" dirty="0"/>
              <a:t>a draft </a:t>
            </a:r>
            <a:r>
              <a:rPr lang="en-US" sz="2400" b="1" dirty="0" smtClean="0"/>
              <a:t>standard</a:t>
            </a:r>
            <a:r>
              <a:rPr lang="tr-TR" sz="2400" b="1" dirty="0" smtClean="0"/>
              <a:t> (</a:t>
            </a:r>
            <a:r>
              <a:rPr lang="tr-TR" sz="2400" b="1" dirty="0" err="1" smtClean="0"/>
              <a:t>prEN</a:t>
            </a:r>
            <a:r>
              <a:rPr lang="tr-TR" sz="2400" b="1" dirty="0" smtClean="0"/>
              <a:t>)</a:t>
            </a:r>
            <a:r>
              <a:rPr lang="en-US" sz="2400" dirty="0" smtClean="0"/>
              <a:t>. </a:t>
            </a:r>
            <a:r>
              <a:rPr lang="en-US" sz="2400" dirty="0"/>
              <a:t>To allow rapid progress in drafting, a smaller group of experts (working group) shall be created in the case of a TC</a:t>
            </a:r>
            <a:r>
              <a:rPr lang="en-US" sz="2400" dirty="0" smtClean="0"/>
              <a:t>.</a:t>
            </a:r>
            <a:endParaRPr lang="tr-TR" sz="2400" dirty="0" smtClean="0"/>
          </a:p>
          <a:p>
            <a:r>
              <a:rPr lang="en-US" sz="2400" dirty="0" smtClean="0"/>
              <a:t>Once </a:t>
            </a:r>
            <a:r>
              <a:rPr lang="en-US" sz="2400" dirty="0"/>
              <a:t>the draft is ready, a </a:t>
            </a:r>
            <a:r>
              <a:rPr lang="en-US" sz="2400" b="1" dirty="0"/>
              <a:t>public consultation </a:t>
            </a:r>
            <a:r>
              <a:rPr lang="en-US" sz="2400" dirty="0"/>
              <a:t>(enquiry) will take place. This is a key stage in the process of ensuring transparency and acceptability of the standard</a:t>
            </a:r>
            <a:r>
              <a:rPr lang="en-US" sz="2400" dirty="0" smtClean="0"/>
              <a:t>.</a:t>
            </a:r>
            <a:endParaRPr lang="tr-TR" sz="2400" dirty="0" smtClean="0"/>
          </a:p>
          <a:p>
            <a:pPr marL="0" indent="0">
              <a:buNone/>
            </a:pPr>
            <a:endParaRPr lang="tr-TR" sz="2400" dirty="0" smtClean="0"/>
          </a:p>
          <a:p>
            <a:r>
              <a:rPr lang="en-US" sz="2400" dirty="0"/>
              <a:t>The comments received during the </a:t>
            </a:r>
            <a:r>
              <a:rPr lang="en-US" sz="2400" b="1" dirty="0"/>
              <a:t>public consultation </a:t>
            </a:r>
            <a:r>
              <a:rPr lang="en-US" sz="2400" dirty="0"/>
              <a:t>will then be examined by the TC/PC and the draft will be amended in line with the decisions made by the TC/PC. </a:t>
            </a:r>
            <a:endParaRPr lang="tr-TR" sz="2400" dirty="0"/>
          </a:p>
          <a:p>
            <a:r>
              <a:rPr lang="en-US" sz="2400" dirty="0"/>
              <a:t>A report of this process will be drafted and will include </a:t>
            </a:r>
            <a:r>
              <a:rPr lang="en-US" sz="2400" b="1" dirty="0"/>
              <a:t>justification</a:t>
            </a:r>
            <a:r>
              <a:rPr lang="en-US" sz="2400" dirty="0"/>
              <a:t> for comments not accepted. </a:t>
            </a:r>
            <a:endParaRPr lang="tr-TR" sz="2400" dirty="0"/>
          </a:p>
          <a:p>
            <a:endParaRPr lang="en-US" sz="2400" dirty="0"/>
          </a:p>
        </p:txBody>
      </p:sp>
    </p:spTree>
    <p:extLst>
      <p:ext uri="{BB962C8B-B14F-4D97-AF65-F5344CB8AC3E}">
        <p14:creationId xmlns:p14="http://schemas.microsoft.com/office/powerpoint/2010/main" val="3369016600"/>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F</a:t>
            </a:r>
            <a:r>
              <a:rPr lang="en-US" dirty="0" err="1" smtClean="0"/>
              <a:t>ormal</a:t>
            </a:r>
            <a:r>
              <a:rPr lang="en-US" dirty="0" smtClean="0"/>
              <a:t> vote</a:t>
            </a:r>
            <a:r>
              <a:rPr lang="tr-TR" dirty="0" smtClean="0"/>
              <a:t> (FV)</a:t>
            </a:r>
            <a:endParaRPr lang="tr-TR" dirty="0"/>
          </a:p>
        </p:txBody>
      </p:sp>
      <p:sp>
        <p:nvSpPr>
          <p:cNvPr id="3" name="İçerik Yer Tutucusu 2"/>
          <p:cNvSpPr>
            <a:spLocks noGrp="1"/>
          </p:cNvSpPr>
          <p:nvPr>
            <p:ph idx="1"/>
          </p:nvPr>
        </p:nvSpPr>
        <p:spPr/>
        <p:txBody>
          <a:bodyPr/>
          <a:lstStyle/>
          <a:p>
            <a:r>
              <a:rPr lang="en-US" dirty="0"/>
              <a:t>The comments received during the public consultation will then be examined by the TC/PC and the draft will be amended in line with the decisions made by the TC/PC. </a:t>
            </a:r>
            <a:endParaRPr lang="tr-TR" dirty="0" smtClean="0"/>
          </a:p>
          <a:p>
            <a:r>
              <a:rPr lang="en-US" dirty="0" smtClean="0"/>
              <a:t>A </a:t>
            </a:r>
            <a:r>
              <a:rPr lang="en-US" dirty="0"/>
              <a:t>report of this process will be drafted and will include justification for comments not accepted. </a:t>
            </a:r>
            <a:endParaRPr lang="tr-TR" dirty="0" smtClean="0"/>
          </a:p>
          <a:p>
            <a:r>
              <a:rPr lang="en-US" b="1" dirty="0" smtClean="0"/>
              <a:t>The </a:t>
            </a:r>
            <a:r>
              <a:rPr lang="en-US" b="1" dirty="0"/>
              <a:t>final </a:t>
            </a:r>
            <a:r>
              <a:rPr lang="en-US" b="1" dirty="0" smtClean="0"/>
              <a:t>draft</a:t>
            </a:r>
            <a:r>
              <a:rPr lang="tr-TR" b="1" dirty="0" smtClean="0"/>
              <a:t> </a:t>
            </a:r>
            <a:r>
              <a:rPr lang="en-US" b="1" dirty="0" smtClean="0"/>
              <a:t>(</a:t>
            </a:r>
            <a:r>
              <a:rPr lang="tr-TR" b="1" dirty="0"/>
              <a:t>F</a:t>
            </a:r>
            <a:r>
              <a:rPr lang="en-US" b="1" dirty="0" err="1"/>
              <a:t>prEN</a:t>
            </a:r>
            <a:r>
              <a:rPr lang="en-US" b="1" dirty="0"/>
              <a:t>)</a:t>
            </a:r>
            <a:r>
              <a:rPr lang="tr-TR" b="1" dirty="0"/>
              <a:t> </a:t>
            </a:r>
            <a:r>
              <a:rPr lang="en-US" dirty="0" smtClean="0"/>
              <a:t>, </a:t>
            </a:r>
            <a:r>
              <a:rPr lang="en-US" dirty="0"/>
              <a:t>once modified, is submitted to a </a:t>
            </a:r>
            <a:r>
              <a:rPr lang="en-US" b="1" dirty="0"/>
              <a:t>formal </a:t>
            </a:r>
            <a:r>
              <a:rPr lang="en-US" b="1" dirty="0" smtClean="0"/>
              <a:t>vote</a:t>
            </a:r>
            <a:r>
              <a:rPr lang="en-US" dirty="0" smtClean="0"/>
              <a:t>. </a:t>
            </a:r>
            <a:r>
              <a:rPr lang="en-US" dirty="0"/>
              <a:t>This is a weighted vote of all national standardization bodies that are member of CEN.</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37</a:t>
            </a:fld>
            <a:endParaRPr lang="tr-TR" altLang="tr-TR"/>
          </a:p>
        </p:txBody>
      </p:sp>
    </p:spTree>
    <p:extLst>
      <p:ext uri="{BB962C8B-B14F-4D97-AF65-F5344CB8AC3E}">
        <p14:creationId xmlns:p14="http://schemas.microsoft.com/office/powerpoint/2010/main" val="115449848"/>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err="1" smtClean="0"/>
              <a:t>Standstill</a:t>
            </a:r>
            <a:r>
              <a:rPr lang="tr-TR" b="1" dirty="0" smtClean="0"/>
              <a:t> </a:t>
            </a:r>
            <a:r>
              <a:rPr lang="tr-TR" b="1" dirty="0" err="1" smtClean="0"/>
              <a:t>Process</a:t>
            </a:r>
            <a:endParaRPr lang="tr-TR" b="1" dirty="0"/>
          </a:p>
        </p:txBody>
      </p:sp>
      <p:sp>
        <p:nvSpPr>
          <p:cNvPr id="3" name="İçerik Yer Tutucusu 2"/>
          <p:cNvSpPr>
            <a:spLocks noGrp="1"/>
          </p:cNvSpPr>
          <p:nvPr>
            <p:ph idx="1"/>
          </p:nvPr>
        </p:nvSpPr>
        <p:spPr>
          <a:xfrm>
            <a:off x="-27813" y="1484784"/>
            <a:ext cx="9144000" cy="4530725"/>
          </a:xfrm>
        </p:spPr>
        <p:txBody>
          <a:bodyPr/>
          <a:lstStyle/>
          <a:p>
            <a:r>
              <a:rPr lang="tr-TR" b="1" dirty="0" err="1" smtClean="0"/>
              <a:t>Standstill</a:t>
            </a:r>
            <a:r>
              <a:rPr lang="tr-TR" dirty="0" smtClean="0"/>
              <a:t> </a:t>
            </a:r>
            <a:r>
              <a:rPr lang="tr-TR" dirty="0"/>
              <a:t>is an </a:t>
            </a:r>
            <a:r>
              <a:rPr lang="tr-TR" dirty="0" err="1"/>
              <a:t>agreement</a:t>
            </a:r>
            <a:r>
              <a:rPr lang="tr-TR" dirty="0"/>
              <a:t> </a:t>
            </a:r>
            <a:r>
              <a:rPr lang="tr-TR" dirty="0" err="1"/>
              <a:t>between</a:t>
            </a:r>
            <a:r>
              <a:rPr lang="tr-TR" dirty="0"/>
              <a:t> CEN </a:t>
            </a:r>
            <a:r>
              <a:rPr lang="tr-TR" dirty="0" err="1"/>
              <a:t>National</a:t>
            </a:r>
            <a:r>
              <a:rPr lang="tr-TR" dirty="0"/>
              <a:t> </a:t>
            </a:r>
            <a:r>
              <a:rPr lang="tr-TR" dirty="0" err="1"/>
              <a:t>Members</a:t>
            </a:r>
            <a:r>
              <a:rPr lang="tr-TR" dirty="0"/>
              <a:t> not </a:t>
            </a:r>
            <a:r>
              <a:rPr lang="tr-TR" dirty="0" err="1"/>
              <a:t>to</a:t>
            </a:r>
            <a:r>
              <a:rPr lang="tr-TR" dirty="0"/>
              <a:t> </a:t>
            </a:r>
            <a:r>
              <a:rPr lang="tr-TR" dirty="0" err="1"/>
              <a:t>take</a:t>
            </a:r>
            <a:r>
              <a:rPr lang="tr-TR" dirty="0"/>
              <a:t> </a:t>
            </a:r>
            <a:r>
              <a:rPr lang="tr-TR" dirty="0" err="1"/>
              <a:t>any</a:t>
            </a:r>
            <a:r>
              <a:rPr lang="tr-TR" dirty="0"/>
              <a:t> </a:t>
            </a:r>
            <a:r>
              <a:rPr lang="tr-TR" dirty="0" err="1"/>
              <a:t>action</a:t>
            </a:r>
            <a:r>
              <a:rPr lang="tr-TR" dirty="0"/>
              <a:t>, </a:t>
            </a:r>
            <a:r>
              <a:rPr lang="tr-TR" dirty="0" err="1"/>
              <a:t>either</a:t>
            </a:r>
            <a:r>
              <a:rPr lang="tr-TR" dirty="0"/>
              <a:t> </a:t>
            </a:r>
            <a:r>
              <a:rPr lang="tr-TR" dirty="0" err="1"/>
              <a:t>during</a:t>
            </a:r>
            <a:r>
              <a:rPr lang="tr-TR" dirty="0"/>
              <a:t> </a:t>
            </a:r>
            <a:r>
              <a:rPr lang="tr-TR" dirty="0" err="1"/>
              <a:t>the</a:t>
            </a:r>
            <a:r>
              <a:rPr lang="tr-TR" dirty="0"/>
              <a:t> </a:t>
            </a:r>
            <a:r>
              <a:rPr lang="tr-TR" dirty="0" err="1"/>
              <a:t>preparation</a:t>
            </a:r>
            <a:r>
              <a:rPr lang="tr-TR" dirty="0"/>
              <a:t> of a </a:t>
            </a:r>
            <a:r>
              <a:rPr lang="tr-TR" dirty="0" err="1"/>
              <a:t>European</a:t>
            </a:r>
            <a:r>
              <a:rPr lang="tr-TR" dirty="0"/>
              <a:t> </a:t>
            </a:r>
            <a:r>
              <a:rPr lang="tr-TR" dirty="0" err="1"/>
              <a:t>Standard</a:t>
            </a:r>
            <a:r>
              <a:rPr lang="tr-TR" dirty="0"/>
              <a:t> </a:t>
            </a:r>
            <a:r>
              <a:rPr lang="tr-TR" dirty="0" err="1"/>
              <a:t>or</a:t>
            </a:r>
            <a:r>
              <a:rPr lang="tr-TR" dirty="0"/>
              <a:t> </a:t>
            </a:r>
            <a:r>
              <a:rPr lang="tr-TR" dirty="0" err="1"/>
              <a:t>after</a:t>
            </a:r>
            <a:r>
              <a:rPr lang="tr-TR" dirty="0"/>
              <a:t> </a:t>
            </a:r>
            <a:r>
              <a:rPr lang="tr-TR" dirty="0" err="1"/>
              <a:t>its</a:t>
            </a:r>
            <a:r>
              <a:rPr lang="tr-TR" dirty="0"/>
              <a:t> </a:t>
            </a:r>
            <a:r>
              <a:rPr lang="tr-TR" dirty="0" err="1"/>
              <a:t>approval</a:t>
            </a:r>
            <a:r>
              <a:rPr lang="tr-TR" dirty="0"/>
              <a:t>, </a:t>
            </a:r>
            <a:r>
              <a:rPr lang="tr-TR" dirty="0" err="1"/>
              <a:t>which</a:t>
            </a:r>
            <a:r>
              <a:rPr lang="tr-TR" dirty="0"/>
              <a:t> </a:t>
            </a:r>
            <a:r>
              <a:rPr lang="tr-TR" dirty="0" err="1"/>
              <a:t>could</a:t>
            </a:r>
            <a:r>
              <a:rPr lang="tr-TR" dirty="0"/>
              <a:t> </a:t>
            </a:r>
            <a:r>
              <a:rPr lang="tr-TR" dirty="0" err="1"/>
              <a:t>endanger</a:t>
            </a:r>
            <a:r>
              <a:rPr lang="tr-TR" dirty="0"/>
              <a:t> </a:t>
            </a:r>
            <a:r>
              <a:rPr lang="tr-TR" dirty="0" err="1"/>
              <a:t>the</a:t>
            </a:r>
            <a:r>
              <a:rPr lang="tr-TR" dirty="0"/>
              <a:t> </a:t>
            </a:r>
            <a:r>
              <a:rPr lang="tr-TR" dirty="0" err="1"/>
              <a:t>progress</a:t>
            </a:r>
            <a:r>
              <a:rPr lang="tr-TR" dirty="0"/>
              <a:t> of </a:t>
            </a:r>
            <a:r>
              <a:rPr lang="tr-TR" dirty="0" err="1"/>
              <a:t>work</a:t>
            </a:r>
            <a:r>
              <a:rPr lang="tr-TR" dirty="0"/>
              <a:t> at </a:t>
            </a:r>
            <a:r>
              <a:rPr lang="tr-TR" dirty="0" err="1"/>
              <a:t>European</a:t>
            </a:r>
            <a:r>
              <a:rPr lang="tr-TR" dirty="0"/>
              <a:t> </a:t>
            </a:r>
            <a:r>
              <a:rPr lang="tr-TR" dirty="0" err="1"/>
              <a:t>level</a:t>
            </a:r>
            <a:r>
              <a:rPr lang="tr-TR" dirty="0"/>
              <a:t>. </a:t>
            </a:r>
            <a:endParaRPr lang="tr-TR" dirty="0" smtClean="0"/>
          </a:p>
          <a:p>
            <a:endParaRPr lang="tr-TR" dirty="0"/>
          </a:p>
          <a:p>
            <a:r>
              <a:rPr lang="tr-TR" dirty="0" err="1" smtClean="0"/>
              <a:t>More</a:t>
            </a:r>
            <a:r>
              <a:rPr lang="tr-TR" dirty="0" smtClean="0"/>
              <a:t> </a:t>
            </a:r>
            <a:r>
              <a:rPr lang="tr-TR" dirty="0" err="1"/>
              <a:t>specifically</a:t>
            </a:r>
            <a:r>
              <a:rPr lang="tr-TR" dirty="0"/>
              <a:t> CEN </a:t>
            </a:r>
            <a:r>
              <a:rPr lang="tr-TR" dirty="0" err="1"/>
              <a:t>National</a:t>
            </a:r>
            <a:r>
              <a:rPr lang="tr-TR" dirty="0"/>
              <a:t> </a:t>
            </a:r>
            <a:r>
              <a:rPr lang="tr-TR" dirty="0" err="1"/>
              <a:t>Members</a:t>
            </a:r>
            <a:r>
              <a:rPr lang="tr-TR" dirty="0"/>
              <a:t> </a:t>
            </a:r>
            <a:r>
              <a:rPr lang="tr-TR" dirty="0" err="1"/>
              <a:t>are</a:t>
            </a:r>
            <a:r>
              <a:rPr lang="tr-TR" dirty="0"/>
              <a:t> not </a:t>
            </a:r>
            <a:r>
              <a:rPr lang="tr-TR" dirty="0" err="1"/>
              <a:t>to</a:t>
            </a:r>
            <a:r>
              <a:rPr lang="tr-TR" dirty="0"/>
              <a:t> </a:t>
            </a:r>
            <a:r>
              <a:rPr lang="tr-TR" dirty="0" err="1"/>
              <a:t>publish</a:t>
            </a:r>
            <a:r>
              <a:rPr lang="tr-TR" dirty="0"/>
              <a:t> a </a:t>
            </a:r>
            <a:r>
              <a:rPr lang="tr-TR" dirty="0" err="1"/>
              <a:t>new</a:t>
            </a:r>
            <a:r>
              <a:rPr lang="tr-TR" dirty="0"/>
              <a:t> and/</a:t>
            </a:r>
            <a:r>
              <a:rPr lang="tr-TR" dirty="0" err="1"/>
              <a:t>or</a:t>
            </a:r>
            <a:r>
              <a:rPr lang="tr-TR" dirty="0"/>
              <a:t> </a:t>
            </a:r>
            <a:r>
              <a:rPr lang="tr-TR" dirty="0" err="1"/>
              <a:t>to</a:t>
            </a:r>
            <a:r>
              <a:rPr lang="tr-TR" dirty="0"/>
              <a:t> </a:t>
            </a:r>
            <a:r>
              <a:rPr lang="tr-TR" dirty="0" err="1"/>
              <a:t>revise</a:t>
            </a:r>
            <a:r>
              <a:rPr lang="tr-TR" dirty="0"/>
              <a:t> a </a:t>
            </a:r>
            <a:r>
              <a:rPr lang="tr-TR" dirty="0" err="1"/>
              <a:t>national</a:t>
            </a:r>
            <a:r>
              <a:rPr lang="tr-TR" dirty="0"/>
              <a:t> </a:t>
            </a:r>
            <a:r>
              <a:rPr lang="tr-TR" dirty="0" err="1"/>
              <a:t>standard</a:t>
            </a:r>
            <a:r>
              <a:rPr lang="tr-TR" dirty="0"/>
              <a:t> on </a:t>
            </a:r>
            <a:r>
              <a:rPr lang="tr-TR" dirty="0" err="1"/>
              <a:t>the</a:t>
            </a:r>
            <a:r>
              <a:rPr lang="tr-TR" dirty="0"/>
              <a:t> </a:t>
            </a:r>
            <a:r>
              <a:rPr lang="tr-TR" dirty="0" err="1"/>
              <a:t>same</a:t>
            </a:r>
            <a:r>
              <a:rPr lang="tr-TR" dirty="0"/>
              <a:t> </a:t>
            </a:r>
            <a:r>
              <a:rPr lang="tr-TR" dirty="0" err="1"/>
              <a:t>subject</a:t>
            </a:r>
            <a:r>
              <a:rPr lang="tr-TR" dirty="0"/>
              <a:t> </a:t>
            </a:r>
            <a:r>
              <a:rPr lang="tr-TR" dirty="0" err="1"/>
              <a:t>which</a:t>
            </a:r>
            <a:r>
              <a:rPr lang="tr-TR" dirty="0"/>
              <a:t> is not </a:t>
            </a:r>
            <a:r>
              <a:rPr lang="tr-TR" dirty="0" err="1"/>
              <a:t>completely</a:t>
            </a:r>
            <a:r>
              <a:rPr lang="tr-TR" dirty="0"/>
              <a:t> in </a:t>
            </a:r>
            <a:r>
              <a:rPr lang="tr-TR" dirty="0" err="1"/>
              <a:t>line</a:t>
            </a:r>
            <a:r>
              <a:rPr lang="tr-TR" dirty="0"/>
              <a:t> </a:t>
            </a:r>
            <a:r>
              <a:rPr lang="tr-TR" dirty="0" err="1"/>
              <a:t>with</a:t>
            </a:r>
            <a:r>
              <a:rPr lang="tr-TR" dirty="0"/>
              <a:t> </a:t>
            </a:r>
            <a:r>
              <a:rPr lang="tr-TR" dirty="0" err="1"/>
              <a:t>the</a:t>
            </a:r>
            <a:r>
              <a:rPr lang="tr-TR" dirty="0"/>
              <a:t> EN.</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38</a:t>
            </a:fld>
            <a:endParaRPr lang="tr-TR" altLang="tr-TR"/>
          </a:p>
        </p:txBody>
      </p:sp>
    </p:spTree>
    <p:extLst>
      <p:ext uri="{BB962C8B-B14F-4D97-AF65-F5344CB8AC3E}">
        <p14:creationId xmlns:p14="http://schemas.microsoft.com/office/powerpoint/2010/main" val="2892722050"/>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3600" dirty="0"/>
              <a:t>Unique Acceptance Procedure (UAP)</a:t>
            </a:r>
            <a:endParaRPr lang="tr-TR" sz="3600" dirty="0"/>
          </a:p>
        </p:txBody>
      </p:sp>
      <p:sp>
        <p:nvSpPr>
          <p:cNvPr id="3" name="İçerik Yer Tutucusu 2"/>
          <p:cNvSpPr>
            <a:spLocks noGrp="1"/>
          </p:cNvSpPr>
          <p:nvPr>
            <p:ph idx="1"/>
          </p:nvPr>
        </p:nvSpPr>
        <p:spPr>
          <a:xfrm>
            <a:off x="-17935" y="1340768"/>
            <a:ext cx="9144000" cy="4530725"/>
          </a:xfrm>
        </p:spPr>
        <p:txBody>
          <a:bodyPr/>
          <a:lstStyle/>
          <a:p>
            <a:r>
              <a:rPr lang="en-US" dirty="0"/>
              <a:t>The </a:t>
            </a:r>
            <a:r>
              <a:rPr lang="en-US" b="1" dirty="0"/>
              <a:t>Unique Acceptance Procedure (UAP) </a:t>
            </a:r>
            <a:r>
              <a:rPr lang="en-US" dirty="0"/>
              <a:t>may be applied to any type of document, whatever its origin, in order to achieve rapid approval of an EN, if it is reasonable to suppose that the document is acceptable at </a:t>
            </a:r>
            <a:r>
              <a:rPr lang="en-US" dirty="0" smtClean="0"/>
              <a:t>European </a:t>
            </a:r>
            <a:r>
              <a:rPr lang="en-US" dirty="0"/>
              <a:t>level. </a:t>
            </a:r>
            <a:endParaRPr lang="tr-TR" dirty="0" smtClean="0"/>
          </a:p>
          <a:p>
            <a:r>
              <a:rPr lang="en-US" dirty="0"/>
              <a:t>For a Technical Committee document, the UAP combines the CEN/CENELEC enquiry and the formal vote.</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39</a:t>
            </a:fld>
            <a:endParaRPr lang="tr-TR" altLang="tr-TR"/>
          </a:p>
        </p:txBody>
      </p:sp>
    </p:spTree>
    <p:extLst>
      <p:ext uri="{BB962C8B-B14F-4D97-AF65-F5344CB8AC3E}">
        <p14:creationId xmlns:p14="http://schemas.microsoft.com/office/powerpoint/2010/main" val="9984063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FFFF"/>
                </a:solidFill>
              </a:rPr>
              <a:t>European</a:t>
            </a:r>
            <a:r>
              <a:rPr lang="tr-TR" sz="3200" dirty="0">
                <a:solidFill>
                  <a:srgbClr val="FFFFFF"/>
                </a:solidFill>
              </a:rPr>
              <a:t> </a:t>
            </a:r>
            <a:r>
              <a:rPr lang="tr-TR" sz="3200" dirty="0" err="1">
                <a:solidFill>
                  <a:srgbClr val="FFFFFF"/>
                </a:solidFill>
              </a:rPr>
              <a:t>Standardization</a:t>
            </a:r>
            <a:r>
              <a:rPr lang="tr-TR" sz="3200" dirty="0">
                <a:solidFill>
                  <a:srgbClr val="FFFFFF"/>
                </a:solidFill>
              </a:rPr>
              <a:t> </a:t>
            </a:r>
            <a:r>
              <a:rPr lang="tr-TR" sz="3200" dirty="0" err="1">
                <a:solidFill>
                  <a:srgbClr val="FFFFFF"/>
                </a:solidFill>
              </a:rPr>
              <a:t>Committee</a:t>
            </a:r>
            <a:r>
              <a:rPr lang="tr-TR" sz="3200" dirty="0">
                <a:solidFill>
                  <a:srgbClr val="FFFFFF"/>
                </a:solidFill>
              </a:rPr>
              <a:t> (CEN)</a:t>
            </a:r>
            <a:endParaRPr lang="tr-TR" dirty="0"/>
          </a:p>
        </p:txBody>
      </p:sp>
      <p:sp>
        <p:nvSpPr>
          <p:cNvPr id="3" name="İçerik Yer Tutucusu 2"/>
          <p:cNvSpPr>
            <a:spLocks noGrp="1"/>
          </p:cNvSpPr>
          <p:nvPr>
            <p:ph idx="1"/>
          </p:nvPr>
        </p:nvSpPr>
        <p:spPr>
          <a:xfrm>
            <a:off x="7807" y="1556792"/>
            <a:ext cx="9144000" cy="4530725"/>
          </a:xfrm>
        </p:spPr>
        <p:txBody>
          <a:bodyPr/>
          <a:lstStyle/>
          <a:p>
            <a:pPr lvl="0"/>
            <a:r>
              <a:rPr lang="en-US" sz="2400" b="1" dirty="0"/>
              <a:t>CEN</a:t>
            </a:r>
            <a:r>
              <a:rPr lang="en-US" sz="2400" dirty="0"/>
              <a:t> is one of three European Standardization Organizations (together with </a:t>
            </a:r>
            <a:r>
              <a:rPr lang="en-US" sz="2400" b="1" dirty="0"/>
              <a:t>CENELEC</a:t>
            </a:r>
            <a:r>
              <a:rPr lang="en-US" sz="2400" dirty="0"/>
              <a:t> and </a:t>
            </a:r>
            <a:r>
              <a:rPr lang="en-US" sz="2400" b="1" dirty="0"/>
              <a:t>ETSI</a:t>
            </a:r>
            <a:r>
              <a:rPr lang="en-US" sz="2400" dirty="0"/>
              <a:t>) that have been officially recognized by the </a:t>
            </a:r>
            <a:r>
              <a:rPr lang="en-US" sz="2400" b="1" dirty="0"/>
              <a:t>European Union </a:t>
            </a:r>
            <a:r>
              <a:rPr lang="en-US" sz="2400" dirty="0"/>
              <a:t>and by the European Free Trade Association (</a:t>
            </a:r>
            <a:r>
              <a:rPr lang="en-US" sz="2400" b="1" dirty="0"/>
              <a:t>EFTA</a:t>
            </a:r>
            <a:r>
              <a:rPr lang="en-US" sz="2400" dirty="0"/>
              <a:t>) as being responsible for developing and defining </a:t>
            </a:r>
            <a:r>
              <a:rPr lang="en-US" sz="2400" b="1" dirty="0"/>
              <a:t>voluntary</a:t>
            </a:r>
            <a:r>
              <a:rPr lang="en-US" sz="2400" dirty="0"/>
              <a:t> standards at European level. </a:t>
            </a:r>
            <a:endParaRPr lang="tr-TR" sz="2400" dirty="0" smtClean="0"/>
          </a:p>
          <a:p>
            <a:pPr marL="0" lvl="0" indent="0">
              <a:buNone/>
            </a:pPr>
            <a:endParaRPr lang="tr-TR" sz="2400" dirty="0"/>
          </a:p>
          <a:p>
            <a:pPr lvl="0"/>
            <a:r>
              <a:rPr lang="en-US" sz="2400" dirty="0"/>
              <a:t>It is the European parallel to ISO and to a large extent is based on the same </a:t>
            </a:r>
            <a:r>
              <a:rPr lang="tr-TR" sz="2400" dirty="0"/>
              <a:t>p</a:t>
            </a:r>
            <a:r>
              <a:rPr lang="en-US" sz="2400" dirty="0" err="1"/>
              <a:t>rinciples</a:t>
            </a:r>
            <a:r>
              <a:rPr lang="en-US" sz="2400" dirty="0"/>
              <a:t>. </a:t>
            </a:r>
            <a:endParaRPr lang="tr-TR" sz="2400" dirty="0"/>
          </a:p>
          <a:p>
            <a:pPr marL="0" indent="0">
              <a:buNone/>
            </a:pPr>
            <a:endParaRPr lang="tr-TR" sz="2400" dirty="0"/>
          </a:p>
          <a:p>
            <a:endParaRPr lang="tr-TR" sz="2400" dirty="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a:t>
            </a:fld>
            <a:endParaRPr lang="tr-TR" altLang="tr-TR"/>
          </a:p>
        </p:txBody>
      </p:sp>
    </p:spTree>
    <p:extLst>
      <p:ext uri="{BB962C8B-B14F-4D97-AF65-F5344CB8AC3E}">
        <p14:creationId xmlns:p14="http://schemas.microsoft.com/office/powerpoint/2010/main" val="271518571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UAP</a:t>
            </a:r>
            <a:endParaRPr lang="tr-TR" dirty="0"/>
          </a:p>
        </p:txBody>
      </p:sp>
      <p:sp>
        <p:nvSpPr>
          <p:cNvPr id="3" name="İçerik Yer Tutucusu 2"/>
          <p:cNvSpPr>
            <a:spLocks noGrp="1"/>
          </p:cNvSpPr>
          <p:nvPr>
            <p:ph idx="1"/>
          </p:nvPr>
        </p:nvSpPr>
        <p:spPr>
          <a:xfrm>
            <a:off x="0" y="1340768"/>
            <a:ext cx="9144000" cy="4530725"/>
          </a:xfrm>
        </p:spPr>
        <p:txBody>
          <a:bodyPr/>
          <a:lstStyle/>
          <a:p>
            <a:pPr marL="0" indent="0">
              <a:buNone/>
            </a:pPr>
            <a:r>
              <a:rPr lang="tr-TR" dirty="0" smtClean="0"/>
              <a:t>   </a:t>
            </a:r>
            <a:r>
              <a:rPr lang="en-US" dirty="0" smtClean="0"/>
              <a:t>The </a:t>
            </a:r>
            <a:r>
              <a:rPr lang="en-US" dirty="0"/>
              <a:t>steps in the procedure are:</a:t>
            </a:r>
          </a:p>
          <a:p>
            <a:r>
              <a:rPr lang="en-US" dirty="0" smtClean="0"/>
              <a:t>submission </a:t>
            </a:r>
            <a:r>
              <a:rPr lang="en-US" dirty="0"/>
              <a:t>of the document, by the CEN-CENELEC Management Centre, to the CEN/CENELEC national members normally for a period of five months;</a:t>
            </a:r>
          </a:p>
          <a:p>
            <a:r>
              <a:rPr lang="en-US" dirty="0" smtClean="0"/>
              <a:t>voting </a:t>
            </a:r>
            <a:r>
              <a:rPr lang="en-US" dirty="0"/>
              <a:t>by each member, before the end of the voting period, using the appropriate form provided by the CEN-CENELEC Management </a:t>
            </a:r>
            <a:r>
              <a:rPr lang="en-US" dirty="0" smtClean="0"/>
              <a:t>Centre;</a:t>
            </a:r>
            <a:endParaRPr lang="en-US" dirty="0"/>
          </a:p>
          <a:p>
            <a:r>
              <a:rPr lang="en-US" dirty="0" smtClean="0"/>
              <a:t>preparation </a:t>
            </a:r>
            <a:r>
              <a:rPr lang="en-US" dirty="0"/>
              <a:t>by the CEN-CENELEC Management Centre of the voting report</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40</a:t>
            </a:fld>
            <a:endParaRPr lang="tr-TR" altLang="tr-TR"/>
          </a:p>
        </p:txBody>
      </p:sp>
    </p:spTree>
    <p:extLst>
      <p:ext uri="{BB962C8B-B14F-4D97-AF65-F5344CB8AC3E}">
        <p14:creationId xmlns:p14="http://schemas.microsoft.com/office/powerpoint/2010/main" val="3697263929"/>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UAP</a:t>
            </a:r>
            <a:endParaRPr lang="tr-TR" dirty="0"/>
          </a:p>
        </p:txBody>
      </p:sp>
      <p:sp>
        <p:nvSpPr>
          <p:cNvPr id="3" name="İçerik Yer Tutucusu 2"/>
          <p:cNvSpPr>
            <a:spLocks noGrp="1"/>
          </p:cNvSpPr>
          <p:nvPr>
            <p:ph idx="1"/>
          </p:nvPr>
        </p:nvSpPr>
        <p:spPr/>
        <p:txBody>
          <a:bodyPr/>
          <a:lstStyle/>
          <a:p>
            <a:r>
              <a:rPr lang="en-US" dirty="0"/>
              <a:t>If the voting result is positive, the CEN-CENELEC Management Centre shall inform Technical Board members by correspondence of the result and of proposed dates of availability and implementation, without circulating the texts.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41</a:t>
            </a:fld>
            <a:endParaRPr lang="tr-TR" altLang="tr-TR"/>
          </a:p>
        </p:txBody>
      </p:sp>
    </p:spTree>
    <p:extLst>
      <p:ext uri="{BB962C8B-B14F-4D97-AF65-F5344CB8AC3E}">
        <p14:creationId xmlns:p14="http://schemas.microsoft.com/office/powerpoint/2010/main" val="3557843380"/>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1268760"/>
            <a:ext cx="9144000" cy="4530725"/>
          </a:xfrm>
        </p:spPr>
        <p:txBody>
          <a:bodyPr/>
          <a:lstStyle/>
          <a:p>
            <a:pPr marL="0" indent="0">
              <a:buNone/>
            </a:pPr>
            <a:r>
              <a:rPr lang="tr-TR" b="1" dirty="0" smtClean="0"/>
              <a:t>   </a:t>
            </a:r>
            <a:r>
              <a:rPr lang="en-US" b="1" dirty="0" smtClean="0"/>
              <a:t>A-deviation</a:t>
            </a:r>
            <a:endParaRPr lang="en-US" b="1" dirty="0"/>
          </a:p>
          <a:p>
            <a:r>
              <a:rPr lang="en-US" dirty="0"/>
              <a:t>modification of, addition to or deletion from the content of an EN (and HD for CENELEC), reflecting a national situation due to regulations the alteration of which is for the time being outside the competence of the CEN/CENELEC national </a:t>
            </a:r>
            <a:r>
              <a:rPr lang="en-US" dirty="0" smtClean="0"/>
              <a:t>member</a:t>
            </a:r>
            <a:endParaRPr lang="tr-TR" dirty="0" smtClean="0"/>
          </a:p>
          <a:p>
            <a:pPr marL="0" indent="0">
              <a:buNone/>
            </a:pPr>
            <a:r>
              <a:rPr lang="tr-TR" b="1" dirty="0" smtClean="0"/>
              <a:t>    </a:t>
            </a:r>
            <a:r>
              <a:rPr lang="en-US" b="1" dirty="0" smtClean="0"/>
              <a:t>Guide</a:t>
            </a:r>
            <a:endParaRPr lang="en-US" b="1" dirty="0"/>
          </a:p>
          <a:p>
            <a:r>
              <a:rPr lang="en-US" dirty="0"/>
              <a:t>document published by CEN or CENELEC giving rules, orientation, advice or recommendations relating to European standardization</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42</a:t>
            </a:fld>
            <a:endParaRPr lang="tr-TR" altLang="tr-TR"/>
          </a:p>
        </p:txBody>
      </p:sp>
    </p:spTree>
    <p:extLst>
      <p:ext uri="{BB962C8B-B14F-4D97-AF65-F5344CB8AC3E}">
        <p14:creationId xmlns:p14="http://schemas.microsoft.com/office/powerpoint/2010/main" val="1371002304"/>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1196752"/>
            <a:ext cx="9144000" cy="4530725"/>
          </a:xfrm>
        </p:spPr>
        <p:txBody>
          <a:bodyPr/>
          <a:lstStyle/>
          <a:p>
            <a:pPr marL="0" indent="0">
              <a:buNone/>
            </a:pPr>
            <a:r>
              <a:rPr lang="tr-TR" dirty="0" smtClean="0"/>
              <a:t>    </a:t>
            </a:r>
            <a:r>
              <a:rPr lang="en-US" b="1" dirty="0" smtClean="0"/>
              <a:t>Harmonization </a:t>
            </a:r>
            <a:r>
              <a:rPr lang="en-US" b="1" dirty="0"/>
              <a:t>Document (HD)</a:t>
            </a:r>
          </a:p>
          <a:p>
            <a:r>
              <a:rPr lang="en-US" dirty="0"/>
              <a:t>CENELEC standard that carries with it the obligation to be implemented at national level, at least by public announcement of the HD number and title and by withdrawal of any conflicting national standards</a:t>
            </a:r>
          </a:p>
          <a:p>
            <a:endParaRPr lang="en-US" dirty="0"/>
          </a:p>
          <a:p>
            <a:pPr marL="0" indent="0">
              <a:buNone/>
            </a:pPr>
            <a:r>
              <a:rPr lang="tr-TR" dirty="0" smtClean="0"/>
              <a:t>    </a:t>
            </a:r>
            <a:r>
              <a:rPr lang="en-US" b="1" dirty="0" smtClean="0"/>
              <a:t>CEN/CENELEC </a:t>
            </a:r>
            <a:r>
              <a:rPr lang="en-US" b="1" dirty="0"/>
              <a:t>Workshop Agreement (CWA)</a:t>
            </a:r>
          </a:p>
          <a:p>
            <a:r>
              <a:rPr lang="en-US" dirty="0"/>
              <a:t>CEN/CENELEC document, developed by a Workshop, which reflects an agreement between identified individuals and organizations responsible for its contents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43</a:t>
            </a:fld>
            <a:endParaRPr lang="tr-TR" altLang="tr-TR"/>
          </a:p>
        </p:txBody>
      </p:sp>
    </p:spTree>
    <p:extLst>
      <p:ext uri="{BB962C8B-B14F-4D97-AF65-F5344CB8AC3E}">
        <p14:creationId xmlns:p14="http://schemas.microsoft.com/office/powerpoint/2010/main" val="582878848"/>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800" dirty="0"/>
              <a:t>How standards support innovation - Training videos for CEN and CENELEC Members</a:t>
            </a:r>
            <a:r>
              <a:rPr lang="en-US" dirty="0"/>
              <a:t/>
            </a:r>
            <a:br>
              <a:rPr lang="en-US" dirty="0"/>
            </a:br>
            <a:endParaRPr lang="tr-TR" dirty="0"/>
          </a:p>
        </p:txBody>
      </p:sp>
      <p:sp>
        <p:nvSpPr>
          <p:cNvPr id="3" name="Metin Yer Tutucusu 2"/>
          <p:cNvSpPr>
            <a:spLocks noGrp="1"/>
          </p:cNvSpPr>
          <p:nvPr>
            <p:ph type="body" idx="1"/>
          </p:nvPr>
        </p:nvSpPr>
        <p:spPr/>
        <p:txBody>
          <a:bodyPr/>
          <a:lstStyle/>
          <a:p>
            <a:r>
              <a:rPr lang="en-US" dirty="0" smtClean="0">
                <a:hlinkClick r:id="rId2"/>
              </a:rPr>
              <a:t>https</a:t>
            </a:r>
            <a:r>
              <a:rPr lang="en-US" dirty="0">
                <a:hlinkClick r:id="rId2"/>
              </a:rPr>
              <a:t>://</a:t>
            </a:r>
            <a:r>
              <a:rPr lang="en-US" dirty="0" smtClean="0">
                <a:hlinkClick r:id="rId2"/>
              </a:rPr>
              <a:t>www.youtube.com/watch?v=hTH-kfo28gU</a:t>
            </a:r>
            <a:endParaRPr lang="tr-TR" dirty="0" smtClean="0"/>
          </a:p>
          <a:p>
            <a:r>
              <a:rPr lang="en-US" smtClean="0"/>
              <a:t> </a:t>
            </a:r>
            <a:endParaRPr lang="tr-TR" dirty="0" smtClean="0"/>
          </a:p>
        </p:txBody>
      </p:sp>
      <p:sp>
        <p:nvSpPr>
          <p:cNvPr id="4" name="Veri Yer Tutucusu 3"/>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8E82F644-616C-464C-9172-BD8526665EF9}" type="slidenum">
              <a:rPr lang="tr-TR" altLang="tr-TR" smtClean="0"/>
              <a:pPr>
                <a:defRPr/>
              </a:pPr>
              <a:t>44</a:t>
            </a:fld>
            <a:endParaRPr lang="tr-TR" altLang="tr-TR"/>
          </a:p>
        </p:txBody>
      </p:sp>
    </p:spTree>
    <p:extLst>
      <p:ext uri="{BB962C8B-B14F-4D97-AF65-F5344CB8AC3E}">
        <p14:creationId xmlns:p14="http://schemas.microsoft.com/office/powerpoint/2010/main" val="3161144746"/>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lvl="0"/>
            <a:r>
              <a:rPr lang="tr-TR" dirty="0"/>
              <a:t>How </a:t>
            </a:r>
            <a:r>
              <a:rPr lang="tr-TR" dirty="0" err="1"/>
              <a:t>standards</a:t>
            </a:r>
            <a:r>
              <a:rPr lang="tr-TR" dirty="0"/>
              <a:t> </a:t>
            </a:r>
            <a:r>
              <a:rPr lang="tr-TR" dirty="0" err="1"/>
              <a:t>support</a:t>
            </a:r>
            <a:r>
              <a:rPr lang="tr-TR" dirty="0"/>
              <a:t> </a:t>
            </a:r>
            <a:r>
              <a:rPr lang="tr-TR" dirty="0" err="1"/>
              <a:t>innovation</a:t>
            </a:r>
            <a:r>
              <a:rPr lang="tr-TR" dirty="0"/>
              <a:t> - Training </a:t>
            </a:r>
            <a:r>
              <a:rPr lang="tr-TR" dirty="0" err="1"/>
              <a:t>videos</a:t>
            </a:r>
            <a:r>
              <a:rPr lang="tr-TR" dirty="0"/>
              <a:t> </a:t>
            </a:r>
            <a:r>
              <a:rPr lang="tr-TR" dirty="0" err="1"/>
              <a:t>for</a:t>
            </a:r>
            <a:r>
              <a:rPr lang="tr-TR" dirty="0"/>
              <a:t> CEN and CENELEC </a:t>
            </a:r>
            <a:r>
              <a:rPr lang="tr-TR" dirty="0" err="1"/>
              <a:t>Members</a:t>
            </a:r>
            <a:endParaRPr lang="tr-TR" dirty="0"/>
          </a:p>
          <a:p>
            <a:r>
              <a:rPr lang="tr-TR" u="sng" dirty="0">
                <a:hlinkClick r:id="rId2"/>
              </a:rPr>
              <a:t>https://www.youtube.com/watch?v=hTH-kfo28gU</a:t>
            </a:r>
            <a:r>
              <a:rPr lang="tr-TR" dirty="0"/>
              <a:t> </a:t>
            </a:r>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45</a:t>
            </a:fld>
            <a:endParaRPr lang="tr-TR" altLang="tr-TR"/>
          </a:p>
        </p:txBody>
      </p:sp>
    </p:spTree>
    <p:extLst>
      <p:ext uri="{BB962C8B-B14F-4D97-AF65-F5344CB8AC3E}">
        <p14:creationId xmlns:p14="http://schemas.microsoft.com/office/powerpoint/2010/main" val="877278865"/>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3200" dirty="0" err="1"/>
              <a:t>European</a:t>
            </a:r>
            <a:r>
              <a:rPr lang="tr-TR" sz="3200" dirty="0"/>
              <a:t> </a:t>
            </a:r>
            <a:r>
              <a:rPr lang="tr-TR" sz="3200" dirty="0" err="1"/>
              <a:t>Standards</a:t>
            </a:r>
            <a:r>
              <a:rPr lang="tr-TR" sz="3200" dirty="0"/>
              <a:t> (</a:t>
            </a:r>
            <a:r>
              <a:rPr lang="tr-TR" sz="3200" dirty="0" err="1" smtClean="0"/>
              <a:t>EN</a:t>
            </a:r>
            <a:r>
              <a:rPr lang="tr-TR" sz="3200" cap="none" dirty="0" err="1" smtClean="0"/>
              <a:t>s</a:t>
            </a:r>
            <a:r>
              <a:rPr lang="tr-TR" sz="3200" dirty="0" smtClean="0"/>
              <a:t>) and </a:t>
            </a:r>
            <a:r>
              <a:rPr lang="tr-TR" sz="3200" dirty="0" err="1" smtClean="0"/>
              <a:t>other</a:t>
            </a:r>
            <a:r>
              <a:rPr lang="tr-TR" sz="3200" dirty="0" smtClean="0"/>
              <a:t> </a:t>
            </a:r>
            <a:r>
              <a:rPr lang="tr-TR" sz="3200" dirty="0" err="1" smtClean="0"/>
              <a:t>documents</a:t>
            </a:r>
            <a:endParaRPr lang="tr-TR" sz="3200" dirty="0"/>
          </a:p>
        </p:txBody>
      </p:sp>
      <p:sp>
        <p:nvSpPr>
          <p:cNvPr id="39939" name="Metin Yer Tutucusu 2"/>
          <p:cNvSpPr>
            <a:spLocks noGrp="1"/>
          </p:cNvSpPr>
          <p:nvPr>
            <p:ph type="body" idx="1"/>
          </p:nvPr>
        </p:nvSpPr>
        <p:spPr/>
        <p:txBody>
          <a:bodyPr/>
          <a:lstStyle/>
          <a:p>
            <a:endParaRPr lang="tr-TR" altLang="tr-TR"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39941"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4DF3EDB6-6866-4DC2-89E9-19363A2F2A18}" type="slidenum">
              <a:rPr lang="tr-TR" altLang="tr-TR" sz="1000" smtClean="0">
                <a:solidFill>
                  <a:srgbClr val="FF0000"/>
                </a:solidFill>
                <a:latin typeface="Verdana" pitchFamily="34" charset="0"/>
              </a:rPr>
              <a:pPr>
                <a:spcBef>
                  <a:spcPct val="0"/>
                </a:spcBef>
                <a:buClrTx/>
                <a:buSzTx/>
                <a:buFontTx/>
                <a:buNone/>
              </a:pPr>
              <a:t>46</a:t>
            </a:fld>
            <a:endParaRPr lang="tr-TR" altLang="tr-TR" sz="1000" smtClean="0">
              <a:solidFill>
                <a:srgbClr val="FF0000"/>
              </a:solidFill>
              <a:latin typeface="Verdana" pitchFamily="34" charset="0"/>
            </a:endParaRP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ENs</a:t>
            </a:r>
            <a:r>
              <a:rPr lang="tr-TR" dirty="0" smtClean="0"/>
              <a:t> and </a:t>
            </a:r>
            <a:r>
              <a:rPr lang="tr-TR" dirty="0" err="1"/>
              <a:t>other</a:t>
            </a:r>
            <a:r>
              <a:rPr lang="tr-TR" dirty="0"/>
              <a:t> </a:t>
            </a:r>
            <a:r>
              <a:rPr lang="tr-TR" dirty="0" err="1"/>
              <a:t>documents</a:t>
            </a:r>
            <a:endParaRPr lang="tr-TR" dirty="0"/>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3296862844"/>
              </p:ext>
            </p:extLst>
          </p:nvPr>
        </p:nvGraphicFramePr>
        <p:xfrm>
          <a:off x="323527" y="2276868"/>
          <a:ext cx="8496945" cy="4392491"/>
        </p:xfrm>
        <a:graphic>
          <a:graphicData uri="http://schemas.openxmlformats.org/drawingml/2006/table">
            <a:tbl>
              <a:tblPr>
                <a:tableStyleId>{5C22544A-7EE6-4342-B048-85BDC9FD1C3A}</a:tableStyleId>
              </a:tblPr>
              <a:tblGrid>
                <a:gridCol w="2886474"/>
                <a:gridCol w="1870157"/>
                <a:gridCol w="1870157"/>
                <a:gridCol w="1870157"/>
              </a:tblGrid>
              <a:tr h="353896">
                <a:tc>
                  <a:txBody>
                    <a:bodyPr/>
                    <a:lstStyle/>
                    <a:p>
                      <a:pPr>
                        <a:lnSpc>
                          <a:spcPct val="115000"/>
                        </a:lnSpc>
                        <a:spcAft>
                          <a:spcPts val="1000"/>
                        </a:spcAft>
                      </a:pPr>
                      <a:r>
                        <a:rPr lang="tr-TR" sz="1200" dirty="0">
                          <a:effectLst/>
                        </a:rPr>
                        <a:t> </a:t>
                      </a:r>
                      <a:endParaRPr lang="tr-TR" sz="1200"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b="1" dirty="0">
                          <a:effectLst/>
                        </a:rPr>
                        <a:t>EN</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b="1" dirty="0">
                          <a:effectLst/>
                        </a:rPr>
                        <a:t>TS</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b="1" dirty="0">
                          <a:effectLst/>
                        </a:rPr>
                        <a:t>TR</a:t>
                      </a:r>
                      <a:endParaRPr lang="tr-TR" sz="1200" b="1" dirty="0">
                        <a:effectLst/>
                        <a:latin typeface="Calibri"/>
                        <a:ea typeface="Calibri"/>
                        <a:cs typeface="Times New Roman"/>
                      </a:endParaRPr>
                    </a:p>
                  </a:txBody>
                  <a:tcPr marL="68580" marR="68580" marT="0" marB="0"/>
                </a:tc>
              </a:tr>
              <a:tr h="353896">
                <a:tc>
                  <a:txBody>
                    <a:bodyPr/>
                    <a:lstStyle/>
                    <a:p>
                      <a:pPr>
                        <a:lnSpc>
                          <a:spcPct val="115000"/>
                        </a:lnSpc>
                        <a:spcAft>
                          <a:spcPts val="1000"/>
                        </a:spcAft>
                      </a:pPr>
                      <a:r>
                        <a:rPr lang="tr-TR" sz="1200" b="1" dirty="0" err="1">
                          <a:effectLst/>
                        </a:rPr>
                        <a:t>Standstill</a:t>
                      </a:r>
                      <a:r>
                        <a:rPr lang="tr-TR" sz="1200" b="1" dirty="0">
                          <a:effectLst/>
                        </a:rPr>
                        <a:t> </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Yes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r>
              <a:tr h="353896">
                <a:tc>
                  <a:txBody>
                    <a:bodyPr/>
                    <a:lstStyle/>
                    <a:p>
                      <a:pPr>
                        <a:lnSpc>
                          <a:spcPct val="115000"/>
                        </a:lnSpc>
                        <a:spcAft>
                          <a:spcPts val="1000"/>
                        </a:spcAft>
                      </a:pPr>
                      <a:r>
                        <a:rPr lang="tr-TR" sz="1200" b="1" dirty="0" err="1">
                          <a:effectLst/>
                        </a:rPr>
                        <a:t>Public</a:t>
                      </a:r>
                      <a:r>
                        <a:rPr lang="tr-TR" sz="1200" b="1" dirty="0">
                          <a:effectLst/>
                        </a:rPr>
                        <a:t> </a:t>
                      </a:r>
                      <a:r>
                        <a:rPr lang="tr-TR" sz="1200" b="1" dirty="0" err="1">
                          <a:effectLst/>
                        </a:rPr>
                        <a:t>Enquiry</a:t>
                      </a:r>
                      <a:r>
                        <a:rPr lang="tr-TR" sz="1200" b="1" dirty="0">
                          <a:effectLst/>
                        </a:rPr>
                        <a:t> </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Yes (5 months)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r>
              <a:tr h="732082">
                <a:tc>
                  <a:txBody>
                    <a:bodyPr/>
                    <a:lstStyle/>
                    <a:p>
                      <a:pPr>
                        <a:lnSpc>
                          <a:spcPct val="115000"/>
                        </a:lnSpc>
                        <a:spcAft>
                          <a:spcPts val="1000"/>
                        </a:spcAft>
                      </a:pPr>
                      <a:r>
                        <a:rPr lang="tr-TR" sz="1200" b="1" dirty="0" err="1">
                          <a:effectLst/>
                        </a:rPr>
                        <a:t>Approval</a:t>
                      </a:r>
                      <a:r>
                        <a:rPr lang="tr-TR" sz="1200" b="1" dirty="0">
                          <a:effectLst/>
                        </a:rPr>
                        <a:t> </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CEN National members by weighted vote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CEN National Members by weighted vote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CEN National Members by simple majority vote </a:t>
                      </a:r>
                      <a:endParaRPr lang="tr-TR" sz="1200">
                        <a:effectLst/>
                        <a:latin typeface="Calibri"/>
                        <a:ea typeface="Calibri"/>
                        <a:cs typeface="Times New Roman"/>
                      </a:endParaRPr>
                    </a:p>
                  </a:txBody>
                  <a:tcPr marL="68580" marR="68580" marT="0" marB="0"/>
                </a:tc>
              </a:tr>
              <a:tr h="732082">
                <a:tc>
                  <a:txBody>
                    <a:bodyPr/>
                    <a:lstStyle/>
                    <a:p>
                      <a:pPr>
                        <a:lnSpc>
                          <a:spcPct val="115000"/>
                        </a:lnSpc>
                        <a:spcAft>
                          <a:spcPts val="1000"/>
                        </a:spcAft>
                      </a:pPr>
                      <a:r>
                        <a:rPr lang="tr-TR" sz="1200" b="1" dirty="0" err="1">
                          <a:effectLst/>
                        </a:rPr>
                        <a:t>Withdrawal</a:t>
                      </a:r>
                      <a:r>
                        <a:rPr lang="tr-TR" sz="1200" b="1" dirty="0">
                          <a:effectLst/>
                        </a:rPr>
                        <a:t> of </a:t>
                      </a:r>
                      <a:r>
                        <a:rPr lang="tr-TR" sz="1200" b="1" dirty="0" err="1">
                          <a:effectLst/>
                        </a:rPr>
                        <a:t>national</a:t>
                      </a:r>
                      <a:r>
                        <a:rPr lang="tr-TR" sz="1200" b="1" dirty="0">
                          <a:effectLst/>
                        </a:rPr>
                        <a:t> </a:t>
                      </a:r>
                      <a:r>
                        <a:rPr lang="tr-TR" sz="1200" b="1" dirty="0" err="1">
                          <a:effectLst/>
                        </a:rPr>
                        <a:t>conflicting</a:t>
                      </a:r>
                      <a:r>
                        <a:rPr lang="tr-TR" sz="1200" b="1" dirty="0">
                          <a:effectLst/>
                        </a:rPr>
                        <a:t> </a:t>
                      </a:r>
                      <a:r>
                        <a:rPr lang="tr-TR" sz="1200" b="1" dirty="0" err="1">
                          <a:effectLst/>
                        </a:rPr>
                        <a:t>standards</a:t>
                      </a:r>
                      <a:r>
                        <a:rPr lang="tr-TR" sz="1200" b="1" dirty="0">
                          <a:effectLst/>
                        </a:rPr>
                        <a:t> </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Yes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a:effectLst/>
                        </a:rPr>
                        <a:t>No </a:t>
                      </a:r>
                      <a:endParaRPr lang="tr-TR" sz="1200">
                        <a:effectLst/>
                        <a:latin typeface="Calibri"/>
                        <a:ea typeface="Calibri"/>
                        <a:cs typeface="Times New Roman"/>
                      </a:endParaRPr>
                    </a:p>
                  </a:txBody>
                  <a:tcPr marL="68580" marR="68580" marT="0" marB="0"/>
                </a:tc>
              </a:tr>
              <a:tr h="1866639">
                <a:tc>
                  <a:txBody>
                    <a:bodyPr/>
                    <a:lstStyle/>
                    <a:p>
                      <a:pPr>
                        <a:lnSpc>
                          <a:spcPct val="115000"/>
                        </a:lnSpc>
                        <a:spcAft>
                          <a:spcPts val="1000"/>
                        </a:spcAft>
                      </a:pPr>
                      <a:r>
                        <a:rPr lang="tr-TR" sz="1200" b="1" dirty="0" err="1">
                          <a:effectLst/>
                        </a:rPr>
                        <a:t>Review</a:t>
                      </a:r>
                      <a:r>
                        <a:rPr lang="tr-TR" sz="1200" b="1" dirty="0">
                          <a:effectLst/>
                        </a:rPr>
                        <a:t> </a:t>
                      </a:r>
                      <a:endParaRPr lang="tr-TR" sz="1200" b="1"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dirty="0" err="1">
                          <a:effectLst/>
                        </a:rPr>
                        <a:t>Review</a:t>
                      </a:r>
                      <a:r>
                        <a:rPr lang="tr-TR" sz="1200" dirty="0">
                          <a:effectLst/>
                        </a:rPr>
                        <a:t> at </a:t>
                      </a:r>
                      <a:r>
                        <a:rPr lang="tr-TR" sz="1200" dirty="0" err="1">
                          <a:effectLst/>
                        </a:rPr>
                        <a:t>intervals</a:t>
                      </a:r>
                      <a:r>
                        <a:rPr lang="tr-TR" sz="1200" dirty="0">
                          <a:effectLst/>
                        </a:rPr>
                        <a:t> of not </a:t>
                      </a:r>
                      <a:r>
                        <a:rPr lang="tr-TR" sz="1200" dirty="0" err="1">
                          <a:effectLst/>
                        </a:rPr>
                        <a:t>more</a:t>
                      </a:r>
                      <a:r>
                        <a:rPr lang="tr-TR" sz="1200" dirty="0">
                          <a:effectLst/>
                        </a:rPr>
                        <a:t> </a:t>
                      </a:r>
                      <a:r>
                        <a:rPr lang="tr-TR" sz="1200" dirty="0" err="1">
                          <a:effectLst/>
                        </a:rPr>
                        <a:t>than</a:t>
                      </a:r>
                      <a:r>
                        <a:rPr lang="tr-TR" sz="1200" dirty="0">
                          <a:effectLst/>
                        </a:rPr>
                        <a:t> 5 </a:t>
                      </a:r>
                      <a:r>
                        <a:rPr lang="tr-TR" sz="1200" dirty="0" err="1">
                          <a:effectLst/>
                        </a:rPr>
                        <a:t>years</a:t>
                      </a:r>
                      <a:r>
                        <a:rPr lang="tr-TR" sz="1200" dirty="0">
                          <a:effectLst/>
                        </a:rPr>
                        <a:t>, </a:t>
                      </a:r>
                      <a:r>
                        <a:rPr lang="tr-TR" sz="1200" dirty="0" err="1">
                          <a:effectLst/>
                        </a:rPr>
                        <a:t>starting</a:t>
                      </a:r>
                      <a:r>
                        <a:rPr lang="tr-TR" sz="1200" dirty="0">
                          <a:effectLst/>
                        </a:rPr>
                        <a:t> </a:t>
                      </a:r>
                      <a:r>
                        <a:rPr lang="tr-TR" sz="1200" dirty="0" err="1">
                          <a:effectLst/>
                        </a:rPr>
                        <a:t>from</a:t>
                      </a:r>
                      <a:r>
                        <a:rPr lang="tr-TR" sz="1200" dirty="0">
                          <a:effectLst/>
                        </a:rPr>
                        <a:t> </a:t>
                      </a:r>
                      <a:r>
                        <a:rPr lang="tr-TR" sz="1200" dirty="0" err="1">
                          <a:effectLst/>
                        </a:rPr>
                        <a:t>the</a:t>
                      </a:r>
                      <a:r>
                        <a:rPr lang="tr-TR" sz="1200" dirty="0">
                          <a:effectLst/>
                        </a:rPr>
                        <a:t> </a:t>
                      </a:r>
                      <a:r>
                        <a:rPr lang="tr-TR" sz="1200" dirty="0" err="1">
                          <a:effectLst/>
                        </a:rPr>
                        <a:t>date</a:t>
                      </a:r>
                      <a:r>
                        <a:rPr lang="tr-TR" sz="1200" dirty="0">
                          <a:effectLst/>
                        </a:rPr>
                        <a:t> of </a:t>
                      </a:r>
                      <a:r>
                        <a:rPr lang="tr-TR" sz="1200" dirty="0" err="1">
                          <a:effectLst/>
                        </a:rPr>
                        <a:t>availability</a:t>
                      </a:r>
                      <a:r>
                        <a:rPr lang="tr-TR" sz="1200" dirty="0">
                          <a:effectLst/>
                        </a:rPr>
                        <a:t> of </a:t>
                      </a:r>
                      <a:r>
                        <a:rPr lang="tr-TR" sz="1200" dirty="0" err="1">
                          <a:effectLst/>
                        </a:rPr>
                        <a:t>the</a:t>
                      </a:r>
                      <a:r>
                        <a:rPr lang="tr-TR" sz="1200" dirty="0">
                          <a:effectLst/>
                        </a:rPr>
                        <a:t> EN. </a:t>
                      </a:r>
                      <a:endParaRPr lang="tr-TR" sz="1200"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dirty="0" err="1">
                          <a:effectLst/>
                        </a:rPr>
                        <a:t>Review</a:t>
                      </a:r>
                      <a:r>
                        <a:rPr lang="tr-TR" sz="1200" dirty="0">
                          <a:effectLst/>
                        </a:rPr>
                        <a:t> </a:t>
                      </a:r>
                      <a:r>
                        <a:rPr lang="tr-TR" sz="1200" dirty="0" err="1">
                          <a:effectLst/>
                        </a:rPr>
                        <a:t>after</a:t>
                      </a:r>
                      <a:r>
                        <a:rPr lang="tr-TR" sz="1200" dirty="0">
                          <a:effectLst/>
                        </a:rPr>
                        <a:t> 3 </a:t>
                      </a:r>
                      <a:r>
                        <a:rPr lang="tr-TR" sz="1200" dirty="0" err="1">
                          <a:effectLst/>
                        </a:rPr>
                        <a:t>years</a:t>
                      </a:r>
                      <a:r>
                        <a:rPr lang="tr-TR" sz="1200" dirty="0">
                          <a:effectLst/>
                        </a:rPr>
                        <a:t>. </a:t>
                      </a:r>
                      <a:r>
                        <a:rPr lang="tr-TR" sz="1200" dirty="0" err="1">
                          <a:effectLst/>
                        </a:rPr>
                        <a:t>Review</a:t>
                      </a:r>
                      <a:r>
                        <a:rPr lang="tr-TR" sz="1200" dirty="0">
                          <a:effectLst/>
                        </a:rPr>
                        <a:t> at </a:t>
                      </a:r>
                      <a:r>
                        <a:rPr lang="tr-TR" sz="1200" dirty="0" err="1">
                          <a:effectLst/>
                        </a:rPr>
                        <a:t>intervals</a:t>
                      </a:r>
                      <a:r>
                        <a:rPr lang="tr-TR" sz="1200" dirty="0">
                          <a:effectLst/>
                        </a:rPr>
                        <a:t> </a:t>
                      </a:r>
                      <a:r>
                        <a:rPr lang="tr-TR" sz="1200" dirty="0" err="1">
                          <a:effectLst/>
                        </a:rPr>
                        <a:t>ofnot</a:t>
                      </a:r>
                      <a:r>
                        <a:rPr lang="tr-TR" sz="1200" dirty="0">
                          <a:effectLst/>
                        </a:rPr>
                        <a:t> </a:t>
                      </a:r>
                      <a:r>
                        <a:rPr lang="tr-TR" sz="1200" dirty="0" err="1">
                          <a:effectLst/>
                        </a:rPr>
                        <a:t>more</a:t>
                      </a:r>
                      <a:r>
                        <a:rPr lang="tr-TR" sz="1200" dirty="0">
                          <a:effectLst/>
                        </a:rPr>
                        <a:t> </a:t>
                      </a:r>
                      <a:r>
                        <a:rPr lang="tr-TR" sz="1200" dirty="0" err="1">
                          <a:effectLst/>
                        </a:rPr>
                        <a:t>than</a:t>
                      </a:r>
                      <a:r>
                        <a:rPr lang="tr-TR" sz="1200" dirty="0">
                          <a:effectLst/>
                        </a:rPr>
                        <a:t> 3 </a:t>
                      </a:r>
                      <a:r>
                        <a:rPr lang="tr-TR" sz="1200" dirty="0" err="1">
                          <a:effectLst/>
                        </a:rPr>
                        <a:t>years</a:t>
                      </a:r>
                      <a:r>
                        <a:rPr lang="tr-TR" sz="1200" dirty="0">
                          <a:effectLst/>
                        </a:rPr>
                        <a:t>, </a:t>
                      </a:r>
                      <a:r>
                        <a:rPr lang="tr-TR" sz="1200" dirty="0" err="1">
                          <a:effectLst/>
                        </a:rPr>
                        <a:t>starting</a:t>
                      </a:r>
                      <a:r>
                        <a:rPr lang="tr-TR" sz="1200" dirty="0">
                          <a:effectLst/>
                        </a:rPr>
                        <a:t> </a:t>
                      </a:r>
                      <a:r>
                        <a:rPr lang="tr-TR" sz="1200" dirty="0" err="1">
                          <a:effectLst/>
                        </a:rPr>
                        <a:t>from</a:t>
                      </a:r>
                      <a:r>
                        <a:rPr lang="tr-TR" sz="1200" dirty="0">
                          <a:effectLst/>
                        </a:rPr>
                        <a:t> </a:t>
                      </a:r>
                      <a:r>
                        <a:rPr lang="tr-TR" sz="1200" dirty="0" err="1">
                          <a:effectLst/>
                        </a:rPr>
                        <a:t>the</a:t>
                      </a:r>
                      <a:r>
                        <a:rPr lang="tr-TR" sz="1200" dirty="0">
                          <a:effectLst/>
                        </a:rPr>
                        <a:t> </a:t>
                      </a:r>
                      <a:r>
                        <a:rPr lang="tr-TR" sz="1200" dirty="0" err="1">
                          <a:effectLst/>
                        </a:rPr>
                        <a:t>date</a:t>
                      </a:r>
                      <a:r>
                        <a:rPr lang="tr-TR" sz="1200" dirty="0">
                          <a:effectLst/>
                        </a:rPr>
                        <a:t> of </a:t>
                      </a:r>
                      <a:r>
                        <a:rPr lang="tr-TR" sz="1200" dirty="0" err="1">
                          <a:effectLst/>
                        </a:rPr>
                        <a:t>availability</a:t>
                      </a:r>
                      <a:r>
                        <a:rPr lang="tr-TR" sz="1200" dirty="0">
                          <a:effectLst/>
                        </a:rPr>
                        <a:t> of </a:t>
                      </a:r>
                      <a:r>
                        <a:rPr lang="tr-TR" sz="1200" dirty="0" err="1">
                          <a:effectLst/>
                        </a:rPr>
                        <a:t>the</a:t>
                      </a:r>
                      <a:r>
                        <a:rPr lang="tr-TR" sz="1200" dirty="0">
                          <a:effectLst/>
                        </a:rPr>
                        <a:t> TS. </a:t>
                      </a:r>
                      <a:endParaRPr lang="tr-TR" sz="1200" dirty="0">
                        <a:effectLst/>
                        <a:latin typeface="Calibri"/>
                        <a:ea typeface="Calibri"/>
                        <a:cs typeface="Times New Roman"/>
                      </a:endParaRPr>
                    </a:p>
                  </a:txBody>
                  <a:tcPr marL="68580" marR="68580" marT="0" marB="0"/>
                </a:tc>
                <a:tc>
                  <a:txBody>
                    <a:bodyPr/>
                    <a:lstStyle/>
                    <a:p>
                      <a:pPr>
                        <a:lnSpc>
                          <a:spcPct val="115000"/>
                        </a:lnSpc>
                        <a:spcAft>
                          <a:spcPts val="1000"/>
                        </a:spcAft>
                      </a:pPr>
                      <a:r>
                        <a:rPr lang="tr-TR" sz="1200" dirty="0" err="1">
                          <a:effectLst/>
                        </a:rPr>
                        <a:t>Recommended</a:t>
                      </a:r>
                      <a:r>
                        <a:rPr lang="tr-TR" sz="1200" dirty="0">
                          <a:effectLst/>
                        </a:rPr>
                        <a:t> </a:t>
                      </a:r>
                      <a:r>
                        <a:rPr lang="tr-TR" sz="1200" dirty="0" err="1">
                          <a:effectLst/>
                        </a:rPr>
                        <a:t>to</a:t>
                      </a:r>
                      <a:r>
                        <a:rPr lang="tr-TR" sz="1200" dirty="0">
                          <a:effectLst/>
                        </a:rPr>
                        <a:t> </a:t>
                      </a:r>
                      <a:r>
                        <a:rPr lang="tr-TR" sz="1200" dirty="0" err="1">
                          <a:effectLst/>
                        </a:rPr>
                        <a:t>review</a:t>
                      </a:r>
                      <a:r>
                        <a:rPr lang="tr-TR" sz="1200" dirty="0">
                          <a:effectLst/>
                        </a:rPr>
                        <a:t> </a:t>
                      </a:r>
                      <a:r>
                        <a:rPr lang="tr-TR" sz="1200" dirty="0" err="1">
                          <a:effectLst/>
                        </a:rPr>
                        <a:t>regularly</a:t>
                      </a:r>
                      <a:r>
                        <a:rPr lang="tr-TR" sz="1200" dirty="0">
                          <a:effectLst/>
                        </a:rPr>
                        <a:t>. </a:t>
                      </a:r>
                    </a:p>
                    <a:p>
                      <a:pPr>
                        <a:lnSpc>
                          <a:spcPct val="115000"/>
                        </a:lnSpc>
                        <a:spcAft>
                          <a:spcPts val="1000"/>
                        </a:spcAft>
                      </a:pPr>
                      <a:r>
                        <a:rPr lang="tr-TR" sz="1200" dirty="0">
                          <a:effectLst/>
                        </a:rPr>
                        <a:t>No </a:t>
                      </a:r>
                      <a:r>
                        <a:rPr lang="tr-TR" sz="1200" dirty="0" err="1">
                          <a:effectLst/>
                        </a:rPr>
                        <a:t>lifetime</a:t>
                      </a:r>
                      <a:r>
                        <a:rPr lang="tr-TR" sz="1200" dirty="0">
                          <a:effectLst/>
                        </a:rPr>
                        <a:t> limit </a:t>
                      </a:r>
                      <a:endParaRPr lang="tr-TR" sz="1200" dirty="0">
                        <a:effectLst/>
                        <a:latin typeface="Calibri"/>
                        <a:ea typeface="Calibri"/>
                        <a:cs typeface="Times New Roman"/>
                      </a:endParaRPr>
                    </a:p>
                  </a:txBody>
                  <a:tcPr marL="68580" marR="68580" marT="0" marB="0"/>
                </a:tc>
              </a:tr>
            </a:tbl>
          </a:graphicData>
        </a:graphic>
      </p:graphicFrame>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47</a:t>
            </a:fld>
            <a:endParaRPr lang="tr-TR" altLang="tr-TR"/>
          </a:p>
        </p:txBody>
      </p:sp>
      <p:sp>
        <p:nvSpPr>
          <p:cNvPr id="7" name="Dikdörtgen 6"/>
          <p:cNvSpPr/>
          <p:nvPr/>
        </p:nvSpPr>
        <p:spPr>
          <a:xfrm>
            <a:off x="323528" y="1124744"/>
            <a:ext cx="8352928" cy="1015663"/>
          </a:xfrm>
          <a:prstGeom prst="rect">
            <a:avLst/>
          </a:prstGeom>
        </p:spPr>
        <p:txBody>
          <a:bodyPr wrap="square">
            <a:spAutoFit/>
          </a:bodyPr>
          <a:lstStyle/>
          <a:p>
            <a:r>
              <a:rPr lang="tr-TR" sz="2000" b="0" u="none" dirty="0" err="1"/>
              <a:t>The</a:t>
            </a:r>
            <a:r>
              <a:rPr lang="tr-TR" sz="2000" b="0" u="none" dirty="0"/>
              <a:t> </a:t>
            </a:r>
            <a:r>
              <a:rPr lang="tr-TR" sz="2000" b="0" u="none" dirty="0" err="1"/>
              <a:t>following</a:t>
            </a:r>
            <a:r>
              <a:rPr lang="tr-TR" sz="2000" b="0" u="none" dirty="0"/>
              <a:t> </a:t>
            </a:r>
            <a:r>
              <a:rPr lang="tr-TR" sz="2000" b="0" u="none" dirty="0" err="1"/>
              <a:t>table</a:t>
            </a:r>
            <a:r>
              <a:rPr lang="tr-TR" sz="2000" b="0" u="none" dirty="0"/>
              <a:t> </a:t>
            </a:r>
            <a:r>
              <a:rPr lang="tr-TR" sz="2000" b="0" u="none" dirty="0" err="1"/>
              <a:t>lists</a:t>
            </a:r>
            <a:r>
              <a:rPr lang="tr-TR" sz="2000" b="0" u="none" dirty="0"/>
              <a:t> </a:t>
            </a:r>
            <a:r>
              <a:rPr lang="tr-TR" sz="2000" b="0" u="none" dirty="0" err="1"/>
              <a:t>the</a:t>
            </a:r>
            <a:r>
              <a:rPr lang="tr-TR" sz="2000" b="0" u="none" dirty="0"/>
              <a:t> main </a:t>
            </a:r>
            <a:r>
              <a:rPr lang="tr-TR" sz="2000" b="0" u="none" dirty="0" err="1"/>
              <a:t>characteristics</a:t>
            </a:r>
            <a:r>
              <a:rPr lang="tr-TR" sz="2000" b="0" u="none" dirty="0"/>
              <a:t> and </a:t>
            </a:r>
            <a:r>
              <a:rPr lang="tr-TR" sz="2000" b="0" u="none" dirty="0" err="1"/>
              <a:t>gives</a:t>
            </a:r>
            <a:r>
              <a:rPr lang="tr-TR" sz="2000" b="0" u="none" dirty="0"/>
              <a:t> a </a:t>
            </a:r>
            <a:r>
              <a:rPr lang="tr-TR" sz="2000" b="0" u="none" dirty="0" err="1"/>
              <a:t>comparison</a:t>
            </a:r>
            <a:r>
              <a:rPr lang="tr-TR" sz="2000" b="0" u="none" dirty="0"/>
              <a:t> </a:t>
            </a:r>
            <a:r>
              <a:rPr lang="tr-TR" sz="2000" b="0" u="none" dirty="0" err="1"/>
              <a:t>between</a:t>
            </a:r>
            <a:r>
              <a:rPr lang="tr-TR" sz="2000" b="0" u="none" dirty="0"/>
              <a:t> </a:t>
            </a:r>
            <a:r>
              <a:rPr lang="tr-TR" sz="2000" b="0" u="none" dirty="0" err="1"/>
              <a:t>the</a:t>
            </a:r>
            <a:r>
              <a:rPr lang="tr-TR" sz="2000" b="0" u="none" dirty="0"/>
              <a:t> </a:t>
            </a:r>
            <a:r>
              <a:rPr lang="tr-TR" sz="2000" b="0" u="none" dirty="0" err="1"/>
              <a:t>different</a:t>
            </a:r>
            <a:r>
              <a:rPr lang="tr-TR" sz="2000" b="0" u="none" dirty="0"/>
              <a:t> </a:t>
            </a:r>
            <a:r>
              <a:rPr lang="tr-TR" sz="2000" b="0" u="none" dirty="0" err="1"/>
              <a:t>documents</a:t>
            </a:r>
            <a:r>
              <a:rPr lang="tr-TR" sz="2000" b="0" u="none" dirty="0"/>
              <a:t> </a:t>
            </a:r>
            <a:r>
              <a:rPr lang="tr-TR" sz="2000" b="0" u="none" dirty="0" err="1"/>
              <a:t>that</a:t>
            </a:r>
            <a:r>
              <a:rPr lang="tr-TR" sz="2000" b="0" u="none" dirty="0"/>
              <a:t> can be </a:t>
            </a:r>
            <a:r>
              <a:rPr lang="tr-TR" sz="2000" b="0" u="none" dirty="0" err="1"/>
              <a:t>developed</a:t>
            </a:r>
            <a:r>
              <a:rPr lang="tr-TR" sz="2000" b="0" u="none" dirty="0"/>
              <a:t> </a:t>
            </a:r>
            <a:r>
              <a:rPr lang="tr-TR" sz="2000" b="0" u="none" dirty="0" err="1"/>
              <a:t>by</a:t>
            </a:r>
            <a:r>
              <a:rPr lang="tr-TR" sz="2000" b="0" u="none" dirty="0"/>
              <a:t> Technical </a:t>
            </a:r>
            <a:r>
              <a:rPr lang="tr-TR" sz="2000" b="0" u="none" dirty="0" err="1"/>
              <a:t>or</a:t>
            </a:r>
            <a:r>
              <a:rPr lang="tr-TR" sz="2000" b="0" u="none" dirty="0"/>
              <a:t> Project </a:t>
            </a:r>
            <a:r>
              <a:rPr lang="tr-TR" sz="2000" b="0" u="none" dirty="0" err="1"/>
              <a:t>Committees</a:t>
            </a:r>
            <a:r>
              <a:rPr lang="tr-TR" sz="2000" b="0" u="none" dirty="0"/>
              <a:t>.</a:t>
            </a:r>
          </a:p>
        </p:txBody>
      </p:sp>
    </p:spTree>
    <p:extLst>
      <p:ext uri="{BB962C8B-B14F-4D97-AF65-F5344CB8AC3E}">
        <p14:creationId xmlns:p14="http://schemas.microsoft.com/office/powerpoint/2010/main" val="256014706"/>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Specifications (TS)</a:t>
            </a:r>
            <a:endParaRPr lang="tr-TR" dirty="0"/>
          </a:p>
        </p:txBody>
      </p:sp>
      <p:sp>
        <p:nvSpPr>
          <p:cNvPr id="3" name="İçerik Yer Tutucusu 2"/>
          <p:cNvSpPr>
            <a:spLocks noGrp="1"/>
          </p:cNvSpPr>
          <p:nvPr>
            <p:ph idx="1"/>
          </p:nvPr>
        </p:nvSpPr>
        <p:spPr>
          <a:xfrm>
            <a:off x="11701" y="1340768"/>
            <a:ext cx="8820472" cy="4530725"/>
          </a:xfrm>
        </p:spPr>
        <p:txBody>
          <a:bodyPr/>
          <a:lstStyle/>
          <a:p>
            <a:r>
              <a:rPr lang="en-US" b="1" dirty="0"/>
              <a:t>Technical Specifications (TS) </a:t>
            </a:r>
            <a:r>
              <a:rPr lang="en-US" dirty="0"/>
              <a:t>can be produced when there is no immediate need or not enough consensus for ENs, or where technology is not mature enough and the subject matter is still under technical development. </a:t>
            </a:r>
            <a:endParaRPr lang="tr-TR" dirty="0" smtClean="0"/>
          </a:p>
          <a:p>
            <a:r>
              <a:rPr lang="en-US" dirty="0" smtClean="0"/>
              <a:t>CEN </a:t>
            </a:r>
            <a:r>
              <a:rPr lang="en-US" dirty="0"/>
              <a:t>National Members announce the existence of the TSs in </a:t>
            </a:r>
            <a:r>
              <a:rPr lang="en-US" dirty="0" smtClean="0"/>
              <a:t>the</a:t>
            </a:r>
            <a:r>
              <a:rPr lang="tr-TR" dirty="0" smtClean="0"/>
              <a:t> </a:t>
            </a:r>
            <a:r>
              <a:rPr lang="en-US" dirty="0" smtClean="0"/>
              <a:t>same </a:t>
            </a:r>
            <a:r>
              <a:rPr lang="en-US" dirty="0"/>
              <a:t>way as for the ENs and shall make them available but they are not obliged to adopt them as national standards or to withdraw any conflicting national standards.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48</a:t>
            </a:fld>
            <a:endParaRPr lang="tr-TR" altLang="tr-TR"/>
          </a:p>
        </p:txBody>
      </p:sp>
    </p:spTree>
    <p:extLst>
      <p:ext uri="{BB962C8B-B14F-4D97-AF65-F5344CB8AC3E}">
        <p14:creationId xmlns:p14="http://schemas.microsoft.com/office/powerpoint/2010/main" val="3726705122"/>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Specifications (TS)</a:t>
            </a:r>
            <a:endParaRPr lang="tr-TR" dirty="0"/>
          </a:p>
        </p:txBody>
      </p:sp>
      <p:sp>
        <p:nvSpPr>
          <p:cNvPr id="3" name="İçerik Yer Tutucusu 2"/>
          <p:cNvSpPr>
            <a:spLocks noGrp="1"/>
          </p:cNvSpPr>
          <p:nvPr>
            <p:ph idx="1"/>
          </p:nvPr>
        </p:nvSpPr>
        <p:spPr/>
        <p:txBody>
          <a:bodyPr/>
          <a:lstStyle/>
          <a:p>
            <a:r>
              <a:rPr lang="en-US" dirty="0"/>
              <a:t>TS are reviewed at intervals of not more than </a:t>
            </a:r>
            <a:r>
              <a:rPr lang="en-US" b="1" dirty="0"/>
              <a:t>3 years</a:t>
            </a:r>
            <a:r>
              <a:rPr lang="en-US" dirty="0"/>
              <a:t>, starting from their date of availability (</a:t>
            </a:r>
            <a:r>
              <a:rPr lang="en-US" dirty="0" err="1"/>
              <a:t>dav</a:t>
            </a:r>
            <a:r>
              <a:rPr lang="en-US" dirty="0" smtClean="0"/>
              <a:t>)</a:t>
            </a:r>
            <a:r>
              <a:rPr lang="tr-TR" dirty="0" smtClean="0"/>
              <a:t>.</a:t>
            </a:r>
          </a:p>
          <a:p>
            <a:r>
              <a:rPr lang="en-US" dirty="0"/>
              <a:t>The aim of such review shall be to re-examine the situation </a:t>
            </a:r>
            <a:r>
              <a:rPr lang="en-US" dirty="0" smtClean="0"/>
              <a:t>of </a:t>
            </a:r>
            <a:r>
              <a:rPr lang="en-US" dirty="0"/>
              <a:t>a TS and if possible to achieve the agreement necessary for the publication of an EN to replace the TS, the other options being an extension for another 3 years or the withdrawal of the TS.</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49</a:t>
            </a:fld>
            <a:endParaRPr lang="tr-TR" altLang="tr-TR"/>
          </a:p>
        </p:txBody>
      </p:sp>
    </p:spTree>
    <p:extLst>
      <p:ext uri="{BB962C8B-B14F-4D97-AF65-F5344CB8AC3E}">
        <p14:creationId xmlns:p14="http://schemas.microsoft.com/office/powerpoint/2010/main" val="163807379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FFFF"/>
                </a:solidFill>
              </a:rPr>
              <a:t>European</a:t>
            </a:r>
            <a:r>
              <a:rPr lang="tr-TR" sz="3200" dirty="0">
                <a:solidFill>
                  <a:srgbClr val="FFFFFF"/>
                </a:solidFill>
              </a:rPr>
              <a:t> </a:t>
            </a:r>
            <a:r>
              <a:rPr lang="tr-TR" sz="3200" dirty="0" err="1">
                <a:solidFill>
                  <a:srgbClr val="FFFFFF"/>
                </a:solidFill>
              </a:rPr>
              <a:t>Standardization</a:t>
            </a:r>
            <a:r>
              <a:rPr lang="tr-TR" sz="3200" dirty="0">
                <a:solidFill>
                  <a:srgbClr val="FFFFFF"/>
                </a:solidFill>
              </a:rPr>
              <a:t> </a:t>
            </a:r>
            <a:r>
              <a:rPr lang="tr-TR" sz="3200" dirty="0" err="1">
                <a:solidFill>
                  <a:srgbClr val="FFFFFF"/>
                </a:solidFill>
              </a:rPr>
              <a:t>Committee</a:t>
            </a:r>
            <a:r>
              <a:rPr lang="tr-TR" sz="3200" dirty="0">
                <a:solidFill>
                  <a:srgbClr val="FFFFFF"/>
                </a:solidFill>
              </a:rPr>
              <a:t> (CEN)</a:t>
            </a:r>
            <a:endParaRPr lang="tr-TR" dirty="0"/>
          </a:p>
        </p:txBody>
      </p:sp>
      <p:sp>
        <p:nvSpPr>
          <p:cNvPr id="3" name="İçerik Yer Tutucusu 2"/>
          <p:cNvSpPr>
            <a:spLocks noGrp="1"/>
          </p:cNvSpPr>
          <p:nvPr>
            <p:ph idx="1"/>
          </p:nvPr>
        </p:nvSpPr>
        <p:spPr>
          <a:xfrm>
            <a:off x="19115" y="1268760"/>
            <a:ext cx="9144000" cy="4530725"/>
          </a:xfrm>
        </p:spPr>
        <p:txBody>
          <a:bodyPr/>
          <a:lstStyle/>
          <a:p>
            <a:r>
              <a:rPr lang="en-US" sz="1800" dirty="0"/>
              <a:t> </a:t>
            </a:r>
            <a:r>
              <a:rPr lang="en-US" sz="2400" dirty="0" smtClean="0"/>
              <a:t>Now </a:t>
            </a:r>
            <a:r>
              <a:rPr lang="en-US" sz="2400" dirty="0"/>
              <a:t>CEN is contributing to the objectives of the European Union and European Economic Area with voluntary technical standards which </a:t>
            </a:r>
            <a:r>
              <a:rPr lang="en-US" sz="2400" dirty="0" smtClean="0"/>
              <a:t>promote</a:t>
            </a:r>
            <a:r>
              <a:rPr lang="tr-TR" sz="2400" dirty="0" smtClean="0"/>
              <a:t>;</a:t>
            </a:r>
          </a:p>
          <a:p>
            <a:r>
              <a:rPr lang="en-US" sz="2400" dirty="0" smtClean="0"/>
              <a:t> </a:t>
            </a:r>
            <a:r>
              <a:rPr lang="en-US" sz="2400" dirty="0"/>
              <a:t>free trade, </a:t>
            </a:r>
            <a:endParaRPr lang="tr-TR" sz="2400" dirty="0" smtClean="0"/>
          </a:p>
          <a:p>
            <a:r>
              <a:rPr lang="en-US" sz="2400" dirty="0" smtClean="0"/>
              <a:t>the </a:t>
            </a:r>
            <a:r>
              <a:rPr lang="en-US" sz="2400" dirty="0"/>
              <a:t>safety of workers and consumers, </a:t>
            </a:r>
            <a:endParaRPr lang="tr-TR" sz="2400" dirty="0" smtClean="0"/>
          </a:p>
          <a:p>
            <a:r>
              <a:rPr lang="en-US" sz="2400" dirty="0" smtClean="0"/>
              <a:t>interoperability </a:t>
            </a:r>
            <a:r>
              <a:rPr lang="en-US" sz="2400" dirty="0"/>
              <a:t>of networks, </a:t>
            </a:r>
            <a:endParaRPr lang="tr-TR" sz="2400" dirty="0" smtClean="0"/>
          </a:p>
          <a:p>
            <a:r>
              <a:rPr lang="en-US" sz="2400" dirty="0" smtClean="0"/>
              <a:t>environmental </a:t>
            </a:r>
            <a:r>
              <a:rPr lang="en-US" sz="2400" dirty="0"/>
              <a:t>protection, </a:t>
            </a:r>
            <a:endParaRPr lang="tr-TR" sz="2400" dirty="0" smtClean="0"/>
          </a:p>
          <a:p>
            <a:r>
              <a:rPr lang="en-US" sz="2400" dirty="0" smtClean="0"/>
              <a:t>exploitation </a:t>
            </a:r>
            <a:r>
              <a:rPr lang="en-US" sz="2400" dirty="0"/>
              <a:t>of research and development programs, </a:t>
            </a:r>
            <a:endParaRPr lang="tr-TR" sz="2400" dirty="0" smtClean="0"/>
          </a:p>
          <a:p>
            <a:r>
              <a:rPr lang="en-US" sz="2400" dirty="0" smtClean="0"/>
              <a:t>and </a:t>
            </a:r>
            <a:r>
              <a:rPr lang="en-US" sz="2400" dirty="0"/>
              <a:t>public procurement. </a:t>
            </a:r>
            <a:endParaRPr lang="tr-TR" sz="2400" dirty="0" smtClean="0"/>
          </a:p>
          <a:p>
            <a:pPr marL="0" indent="0">
              <a:buNone/>
            </a:pPr>
            <a:endParaRPr lang="tr-TR" sz="24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a:t>
            </a:fld>
            <a:endParaRPr lang="tr-TR" altLang="tr-TR"/>
          </a:p>
        </p:txBody>
      </p:sp>
    </p:spTree>
    <p:extLst>
      <p:ext uri="{BB962C8B-B14F-4D97-AF65-F5344CB8AC3E}">
        <p14:creationId xmlns:p14="http://schemas.microsoft.com/office/powerpoint/2010/main" val="4197354088"/>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Technical Reports (TR)</a:t>
            </a:r>
            <a:endParaRPr lang="tr-TR" dirty="0"/>
          </a:p>
        </p:txBody>
      </p:sp>
      <p:sp>
        <p:nvSpPr>
          <p:cNvPr id="3" name="İçerik Yer Tutucusu 2"/>
          <p:cNvSpPr>
            <a:spLocks noGrp="1"/>
          </p:cNvSpPr>
          <p:nvPr>
            <p:ph idx="1"/>
          </p:nvPr>
        </p:nvSpPr>
        <p:spPr>
          <a:xfrm>
            <a:off x="0" y="1268760"/>
            <a:ext cx="9144000" cy="4530725"/>
          </a:xfrm>
        </p:spPr>
        <p:txBody>
          <a:bodyPr/>
          <a:lstStyle/>
          <a:p>
            <a:r>
              <a:rPr lang="en-US" b="1" dirty="0"/>
              <a:t>Technical Reports (TR) </a:t>
            </a:r>
            <a:r>
              <a:rPr lang="en-US" dirty="0"/>
              <a:t>are documents containing informative material such as data from a survey, description of the state of the art on a particular subject, information on work in other </a:t>
            </a:r>
            <a:r>
              <a:rPr lang="en-US" dirty="0" err="1"/>
              <a:t>organisations</a:t>
            </a:r>
            <a:r>
              <a:rPr lang="en-US" dirty="0"/>
              <a:t>, etc., which are not suitable to be published as an EN or TS</a:t>
            </a:r>
            <a:r>
              <a:rPr lang="en-US" dirty="0" smtClean="0"/>
              <a:t>.</a:t>
            </a:r>
            <a:endParaRPr lang="tr-TR" dirty="0" smtClean="0"/>
          </a:p>
          <a:p>
            <a:endParaRPr lang="tr-TR" dirty="0" smtClean="0"/>
          </a:p>
          <a:p>
            <a:r>
              <a:rPr lang="en-US" dirty="0"/>
              <a:t>No time limit is specified for the lifetime of TRs, but it is recommended that TRs are regularly reviewed by the responsible technical body to ensure that they remain valid. </a:t>
            </a:r>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50</a:t>
            </a:fld>
            <a:endParaRPr lang="tr-TR" altLang="tr-TR"/>
          </a:p>
        </p:txBody>
      </p:sp>
    </p:spTree>
    <p:extLst>
      <p:ext uri="{BB962C8B-B14F-4D97-AF65-F5344CB8AC3E}">
        <p14:creationId xmlns:p14="http://schemas.microsoft.com/office/powerpoint/2010/main" val="956685703"/>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err="1"/>
              <a:t>Vienna</a:t>
            </a:r>
            <a:r>
              <a:rPr lang="tr-TR" sz="3600" dirty="0"/>
              <a:t> </a:t>
            </a:r>
            <a:r>
              <a:rPr lang="tr-TR" sz="3600" dirty="0" smtClean="0"/>
              <a:t>and </a:t>
            </a:r>
            <a:r>
              <a:rPr lang="tr-TR" sz="3600" dirty="0"/>
              <a:t>Dresden </a:t>
            </a:r>
            <a:r>
              <a:rPr lang="tr-TR" sz="3600" dirty="0" err="1" smtClean="0"/>
              <a:t>Agreement</a:t>
            </a:r>
            <a:endParaRPr lang="tr-TR" sz="3600" dirty="0"/>
          </a:p>
        </p:txBody>
      </p:sp>
      <p:sp>
        <p:nvSpPr>
          <p:cNvPr id="3" name="İçerik Yer Tutucusu 2"/>
          <p:cNvSpPr>
            <a:spLocks noGrp="1"/>
          </p:cNvSpPr>
          <p:nvPr>
            <p:ph idx="1"/>
          </p:nvPr>
        </p:nvSpPr>
        <p:spPr>
          <a:xfrm>
            <a:off x="0" y="1412776"/>
            <a:ext cx="9144000" cy="4530725"/>
          </a:xfrm>
        </p:spPr>
        <p:txBody>
          <a:bodyPr/>
          <a:lstStyle/>
          <a:p>
            <a:r>
              <a:rPr lang="en-US" dirty="0" smtClean="0"/>
              <a:t>In </a:t>
            </a:r>
            <a:r>
              <a:rPr lang="en-US" dirty="0"/>
              <a:t>order to avoid duplication between standardization at </a:t>
            </a:r>
            <a:r>
              <a:rPr lang="en-US" b="1" dirty="0"/>
              <a:t>international</a:t>
            </a:r>
            <a:r>
              <a:rPr lang="en-US" dirty="0"/>
              <a:t> and </a:t>
            </a:r>
            <a:r>
              <a:rPr lang="en-US" b="1" dirty="0"/>
              <a:t>European</a:t>
            </a:r>
            <a:r>
              <a:rPr lang="en-US" dirty="0"/>
              <a:t> levels, for the benefit of contributors and users of standards as well as to increase the efficiency of standardization at European and international level, CEN and CENELEC have signed agreements with their respective international counterparts the International Standardization </a:t>
            </a:r>
            <a:r>
              <a:rPr lang="en-US" dirty="0" err="1"/>
              <a:t>Organisation</a:t>
            </a:r>
            <a:r>
              <a:rPr lang="en-US" dirty="0"/>
              <a:t> (ISO) and the International </a:t>
            </a:r>
            <a:r>
              <a:rPr lang="en-US" dirty="0" err="1"/>
              <a:t>Electrotechnical</a:t>
            </a:r>
            <a:r>
              <a:rPr lang="en-US" dirty="0"/>
              <a:t> Commission (IEC), setting out the rules governing co-operation.</a:t>
            </a:r>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51</a:t>
            </a:fld>
            <a:endParaRPr lang="tr-TR" altLang="tr-TR"/>
          </a:p>
        </p:txBody>
      </p:sp>
    </p:spTree>
    <p:extLst>
      <p:ext uri="{BB962C8B-B14F-4D97-AF65-F5344CB8AC3E}">
        <p14:creationId xmlns:p14="http://schemas.microsoft.com/office/powerpoint/2010/main" val="1123538001"/>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b="1" dirty="0"/>
              <a:t>Vienna Agreement</a:t>
            </a:r>
            <a:endParaRPr lang="tr-TR" dirty="0"/>
          </a:p>
        </p:txBody>
      </p:sp>
      <p:sp>
        <p:nvSpPr>
          <p:cNvPr id="3" name="İçerik Yer Tutucusu 2"/>
          <p:cNvSpPr>
            <a:spLocks noGrp="1"/>
          </p:cNvSpPr>
          <p:nvPr>
            <p:ph idx="1"/>
          </p:nvPr>
        </p:nvSpPr>
        <p:spPr>
          <a:xfrm>
            <a:off x="0" y="1196752"/>
            <a:ext cx="9144000" cy="4530725"/>
          </a:xfrm>
        </p:spPr>
        <p:txBody>
          <a:bodyPr/>
          <a:lstStyle/>
          <a:p>
            <a:r>
              <a:rPr lang="en-US" sz="2400" dirty="0"/>
              <a:t>The </a:t>
            </a:r>
            <a:r>
              <a:rPr lang="en-US" sz="2400" b="1" dirty="0"/>
              <a:t>Vienna Agreement </a:t>
            </a:r>
            <a:r>
              <a:rPr lang="en-US" sz="2400" dirty="0"/>
              <a:t>signed between CEN and ISO in 1991 recognizes the primacy of international standards and aims at standards to be recognized simultaneously at international and European level by means of improved exchange of information and mutual representation at meetings</a:t>
            </a:r>
            <a:r>
              <a:rPr lang="en-US" sz="2400" dirty="0" smtClean="0"/>
              <a:t>.</a:t>
            </a:r>
            <a:r>
              <a:rPr lang="en-US" sz="2400" dirty="0"/>
              <a:t> Either CEN or ISO shall take the lead in drafting a new standard and documents related to them shall be presented for simultaneous approval by both</a:t>
            </a:r>
            <a:r>
              <a:rPr lang="en-US" sz="2400" dirty="0" smtClean="0"/>
              <a:t>.</a:t>
            </a:r>
            <a:endParaRPr lang="tr-TR" sz="2400" dirty="0" smtClean="0"/>
          </a:p>
        </p:txBody>
      </p:sp>
      <p:sp>
        <p:nvSpPr>
          <p:cNvPr id="4" name="Veri Yer Tutucusu 3"/>
          <p:cNvSpPr>
            <a:spLocks noGrp="1"/>
          </p:cNvSpPr>
          <p:nvPr>
            <p:ph type="dt" sz="half" idx="10"/>
          </p:nvPr>
        </p:nvSpPr>
        <p:spPr/>
        <p:txBody>
          <a:bodyPr/>
          <a:lstStyle/>
          <a:p>
            <a:pPr>
              <a:defRPr/>
            </a:pPr>
            <a:endParaRPr lang="tr-TR" dirty="0" smtClean="0"/>
          </a:p>
          <a:p>
            <a:pPr>
              <a:defRPr/>
            </a:pPr>
            <a:r>
              <a:rPr lang="tr-TR" dirty="0" smtClean="0"/>
              <a:t>www.tse.org.tr</a:t>
            </a:r>
            <a:endParaRPr lang="tr-TR" dirty="0"/>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52</a:t>
            </a:fld>
            <a:endParaRPr lang="tr-TR" altLang="tr-TR"/>
          </a:p>
        </p:txBody>
      </p:sp>
    </p:spTree>
    <p:extLst>
      <p:ext uri="{BB962C8B-B14F-4D97-AF65-F5344CB8AC3E}">
        <p14:creationId xmlns:p14="http://schemas.microsoft.com/office/powerpoint/2010/main" val="3803050218"/>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b="1" dirty="0"/>
              <a:t>Dresden Agreement</a:t>
            </a:r>
            <a:endParaRPr lang="tr-TR" dirty="0"/>
          </a:p>
        </p:txBody>
      </p:sp>
      <p:sp>
        <p:nvSpPr>
          <p:cNvPr id="3" name="İçerik Yer Tutucusu 2"/>
          <p:cNvSpPr>
            <a:spLocks noGrp="1"/>
          </p:cNvSpPr>
          <p:nvPr>
            <p:ph idx="1"/>
          </p:nvPr>
        </p:nvSpPr>
        <p:spPr/>
        <p:txBody>
          <a:bodyPr/>
          <a:lstStyle/>
          <a:p>
            <a:r>
              <a:rPr lang="en-US" dirty="0"/>
              <a:t>In 1996 CENELEC and IEC signed the </a:t>
            </a:r>
            <a:r>
              <a:rPr lang="en-US" b="1" dirty="0"/>
              <a:t>Dresden Agreement </a:t>
            </a:r>
            <a:r>
              <a:rPr lang="en-US" dirty="0"/>
              <a:t>in order to create the necessary framework for an intensive consensus-finding process between European and international standards development activity in the electrical sector. In contrast to CEN, CENELEC has undertaken to have all new standardization projects conducted by IEC at international level, if possible.</a:t>
            </a:r>
            <a:endParaRPr lang="tr-TR"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53</a:t>
            </a:fld>
            <a:endParaRPr lang="tr-TR" altLang="tr-TR"/>
          </a:p>
        </p:txBody>
      </p:sp>
    </p:spTree>
    <p:extLst>
      <p:ext uri="{BB962C8B-B14F-4D97-AF65-F5344CB8AC3E}">
        <p14:creationId xmlns:p14="http://schemas.microsoft.com/office/powerpoint/2010/main" val="3421313445"/>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ltLang="tr-TR" dirty="0" err="1"/>
              <a:t>References</a:t>
            </a:r>
            <a:endParaRPr lang="tr-TR" dirty="0"/>
          </a:p>
        </p:txBody>
      </p:sp>
      <p:sp>
        <p:nvSpPr>
          <p:cNvPr id="3" name="İçerik Yer Tutucusu 2"/>
          <p:cNvSpPr>
            <a:spLocks noGrp="1"/>
          </p:cNvSpPr>
          <p:nvPr>
            <p:ph idx="1"/>
          </p:nvPr>
        </p:nvSpPr>
        <p:spPr/>
        <p:txBody>
          <a:bodyPr/>
          <a:lstStyle/>
          <a:p>
            <a:r>
              <a:rPr lang="tr-TR" sz="1800" dirty="0">
                <a:hlinkClick r:id="rId2"/>
              </a:rPr>
              <a:t>http://</a:t>
            </a:r>
            <a:r>
              <a:rPr lang="tr-TR" sz="1800" dirty="0" smtClean="0">
                <a:hlinkClick r:id="rId2"/>
              </a:rPr>
              <a:t>www.cen.eu/about/Pages/default.aspx</a:t>
            </a:r>
            <a:r>
              <a:rPr lang="tr-TR" sz="1800" dirty="0" smtClean="0"/>
              <a:t> </a:t>
            </a:r>
            <a:endParaRPr lang="tr-TR" sz="1800" dirty="0"/>
          </a:p>
          <a:p>
            <a:r>
              <a:rPr lang="en-US" sz="1800" dirty="0" smtClean="0"/>
              <a:t>Council </a:t>
            </a:r>
            <a:r>
              <a:rPr lang="en-US" sz="1800" dirty="0"/>
              <a:t>Directive 83/189/EEC of 28 March 1983 laying down a procedure for the provision of information in the field of technical standards and </a:t>
            </a:r>
            <a:r>
              <a:rPr lang="en-US" sz="1800" dirty="0" smtClean="0"/>
              <a:t>regulations</a:t>
            </a:r>
            <a:r>
              <a:rPr lang="tr-TR" sz="1800" dirty="0" smtClean="0"/>
              <a:t>. </a:t>
            </a:r>
            <a:r>
              <a:rPr lang="en-US" sz="1800" i="1" dirty="0"/>
              <a:t>Official Journal of the European Communities</a:t>
            </a:r>
            <a:r>
              <a:rPr lang="en-US" sz="1800" dirty="0"/>
              <a:t>. April 26, 1983</a:t>
            </a:r>
            <a:r>
              <a:rPr lang="en-US" sz="1800" dirty="0" smtClean="0"/>
              <a:t>.</a:t>
            </a:r>
            <a:endParaRPr lang="tr-TR" sz="1800" dirty="0" smtClean="0"/>
          </a:p>
          <a:p>
            <a:r>
              <a:rPr lang="en-US" sz="1800" dirty="0"/>
              <a:t> </a:t>
            </a:r>
            <a:r>
              <a:rPr lang="en-US" sz="1800" dirty="0">
                <a:hlinkClick r:id="rId3"/>
              </a:rPr>
              <a:t>http://</a:t>
            </a:r>
            <a:r>
              <a:rPr lang="en-US" sz="1800" dirty="0" smtClean="0">
                <a:hlinkClick r:id="rId3"/>
              </a:rPr>
              <a:t>standards.cen.eu/dyn/www/f?p=CENWEB:5</a:t>
            </a:r>
            <a:r>
              <a:rPr lang="tr-TR" sz="1800" dirty="0" smtClean="0"/>
              <a:t> </a:t>
            </a:r>
            <a:r>
              <a:rPr lang="tr-TR" sz="1800" dirty="0" err="1" smtClean="0"/>
              <a:t>members</a:t>
            </a:r>
            <a:r>
              <a:rPr lang="tr-TR" sz="1800" dirty="0" smtClean="0"/>
              <a:t> of CEN</a:t>
            </a:r>
          </a:p>
          <a:p>
            <a:r>
              <a:rPr lang="tr-TR" sz="1800" dirty="0" smtClean="0"/>
              <a:t>CEN-CENELEC, 2016, </a:t>
            </a:r>
            <a:r>
              <a:rPr lang="tr-TR" sz="1800" dirty="0" err="1" smtClean="0"/>
              <a:t>Internal</a:t>
            </a:r>
            <a:r>
              <a:rPr lang="tr-TR" sz="1800" dirty="0" smtClean="0"/>
              <a:t> </a:t>
            </a:r>
            <a:r>
              <a:rPr lang="tr-TR" sz="1800" dirty="0" err="1" smtClean="0"/>
              <a:t>Regulatıons</a:t>
            </a:r>
            <a:r>
              <a:rPr lang="tr-TR" sz="1800" dirty="0" smtClean="0"/>
              <a:t> </a:t>
            </a:r>
            <a:r>
              <a:rPr lang="en-US" sz="1800" dirty="0" smtClean="0"/>
              <a:t>Part 1:</a:t>
            </a:r>
            <a:r>
              <a:rPr lang="tr-TR" sz="1800" dirty="0" smtClean="0"/>
              <a:t>O</a:t>
            </a:r>
            <a:r>
              <a:rPr lang="en-US" sz="1800" dirty="0" err="1" smtClean="0"/>
              <a:t>rgan</a:t>
            </a:r>
            <a:r>
              <a:rPr lang="tr-TR" sz="1800" dirty="0" smtClean="0"/>
              <a:t>i</a:t>
            </a:r>
            <a:r>
              <a:rPr lang="en-US" sz="1800" dirty="0" err="1" smtClean="0"/>
              <a:t>zat</a:t>
            </a:r>
            <a:r>
              <a:rPr lang="tr-TR" sz="1800" dirty="0" smtClean="0"/>
              <a:t>i</a:t>
            </a:r>
            <a:r>
              <a:rPr lang="en-US" sz="1800" dirty="0" smtClean="0"/>
              <a:t>on And</a:t>
            </a:r>
            <a:r>
              <a:rPr lang="tr-TR" sz="1800" dirty="0" smtClean="0"/>
              <a:t> </a:t>
            </a:r>
            <a:r>
              <a:rPr lang="en-US" sz="1800" dirty="0" smtClean="0"/>
              <a:t>Structure</a:t>
            </a:r>
            <a:endParaRPr lang="tr-TR" sz="1800" dirty="0" smtClean="0"/>
          </a:p>
          <a:p>
            <a:r>
              <a:rPr lang="tr-TR" sz="1800" dirty="0" smtClean="0"/>
              <a:t>CEN-CENELEC, 2015, </a:t>
            </a:r>
            <a:r>
              <a:rPr lang="tr-TR" sz="1800" dirty="0" err="1" smtClean="0"/>
              <a:t>Internal</a:t>
            </a:r>
            <a:r>
              <a:rPr lang="tr-TR" sz="1800" dirty="0" smtClean="0"/>
              <a:t> </a:t>
            </a:r>
            <a:r>
              <a:rPr lang="tr-TR" sz="1800" dirty="0" err="1" smtClean="0"/>
              <a:t>Regulations</a:t>
            </a:r>
            <a:r>
              <a:rPr lang="tr-TR" sz="1800" dirty="0" smtClean="0"/>
              <a:t> </a:t>
            </a:r>
            <a:r>
              <a:rPr lang="tr-TR" sz="1800" dirty="0" err="1" smtClean="0"/>
              <a:t>Part</a:t>
            </a:r>
            <a:r>
              <a:rPr lang="tr-TR" sz="1800" dirty="0" smtClean="0"/>
              <a:t> 2:</a:t>
            </a:r>
            <a:r>
              <a:rPr lang="en-US" sz="1800" dirty="0"/>
              <a:t>Common Rules For Standardization Work</a:t>
            </a:r>
            <a:endParaRPr lang="tr-TR" sz="1800" dirty="0" smtClean="0"/>
          </a:p>
          <a:p>
            <a:r>
              <a:rPr lang="tr-TR" sz="1800" dirty="0">
                <a:hlinkClick r:id="rId4"/>
              </a:rPr>
              <a:t>https://standards.cen.eu/dyn/www/f?p=CENWEB:6:::NO</a:t>
            </a:r>
            <a:r>
              <a:rPr lang="tr-TR" sz="1800" dirty="0" smtClean="0"/>
              <a:t>:::</a:t>
            </a:r>
          </a:p>
          <a:p>
            <a:r>
              <a:rPr lang="tr-TR" sz="1800" dirty="0" smtClean="0"/>
              <a:t>«HANDS </a:t>
            </a:r>
            <a:r>
              <a:rPr lang="tr-TR" sz="1800" dirty="0"/>
              <a:t>ON </a:t>
            </a:r>
            <a:r>
              <a:rPr lang="tr-TR" sz="1800" dirty="0" smtClean="0"/>
              <a:t>STANDARDIZATION</a:t>
            </a:r>
            <a:r>
              <a:rPr lang="tr-TR" sz="1800" dirty="0"/>
              <a:t>» </a:t>
            </a:r>
            <a:r>
              <a:rPr lang="tr-TR" sz="1800" dirty="0">
                <a:hlinkClick r:id="rId5"/>
              </a:rPr>
              <a:t>http://</a:t>
            </a:r>
            <a:r>
              <a:rPr lang="tr-TR" sz="1800" dirty="0" smtClean="0">
                <a:hlinkClick r:id="rId5"/>
              </a:rPr>
              <a:t>www.cen.eu/news/brochures/brochures/Handsonstandards.pdf</a:t>
            </a:r>
            <a:endParaRPr lang="tr-TR" sz="1800" dirty="0" smtClean="0"/>
          </a:p>
          <a:p>
            <a:r>
              <a:rPr lang="tr-TR" sz="1800" dirty="0" smtClean="0"/>
              <a:t>«</a:t>
            </a:r>
            <a:r>
              <a:rPr lang="tr-TR" sz="1800" dirty="0"/>
              <a:t>COMPASS» </a:t>
            </a:r>
            <a:r>
              <a:rPr lang="tr-TR" sz="1800" dirty="0">
                <a:hlinkClick r:id="rId6"/>
              </a:rPr>
              <a:t>https://</a:t>
            </a:r>
            <a:r>
              <a:rPr lang="tr-TR" sz="1800" dirty="0" smtClean="0">
                <a:hlinkClick r:id="rId6"/>
              </a:rPr>
              <a:t>www.cen.eu/news/brochures/brochures/Compass.pdf</a:t>
            </a:r>
            <a:endParaRPr lang="tr-TR" sz="1800" dirty="0" smtClean="0"/>
          </a:p>
          <a:p>
            <a:endParaRPr lang="tr-TR" sz="1800"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54</a:t>
            </a:fld>
            <a:endParaRPr lang="tr-TR" altLang="tr-TR"/>
          </a:p>
        </p:txBody>
      </p:sp>
    </p:spTree>
    <p:extLst>
      <p:ext uri="{BB962C8B-B14F-4D97-AF65-F5344CB8AC3E}">
        <p14:creationId xmlns:p14="http://schemas.microsoft.com/office/powerpoint/2010/main" val="211056880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800" dirty="0">
                <a:latin typeface="Arial"/>
                <a:ea typeface="+mn-ea"/>
                <a:cs typeface="+mn-cs"/>
              </a:rPr>
              <a:t>CEN supports standardization activities in relation to a wide range of fields and sectors including:</a:t>
            </a:r>
            <a:endParaRPr lang="tr-TR" dirty="0"/>
          </a:p>
        </p:txBody>
      </p:sp>
      <p:sp>
        <p:nvSpPr>
          <p:cNvPr id="3" name="İçerik Yer Tutucusu 2"/>
          <p:cNvSpPr>
            <a:spLocks noGrp="1"/>
          </p:cNvSpPr>
          <p:nvPr>
            <p:ph sz="half" idx="1"/>
          </p:nvPr>
        </p:nvSpPr>
        <p:spPr/>
        <p:txBody>
          <a:bodyPr/>
          <a:lstStyle/>
          <a:p>
            <a:pPr lvl="1"/>
            <a:r>
              <a:rPr lang="en-US" dirty="0"/>
              <a:t>air and space, </a:t>
            </a:r>
            <a:endParaRPr lang="tr-TR" dirty="0"/>
          </a:p>
          <a:p>
            <a:pPr lvl="1"/>
            <a:r>
              <a:rPr lang="en-US" dirty="0"/>
              <a:t>chemicals, </a:t>
            </a:r>
            <a:endParaRPr lang="tr-TR" dirty="0"/>
          </a:p>
          <a:p>
            <a:pPr lvl="1"/>
            <a:r>
              <a:rPr lang="en-US" dirty="0"/>
              <a:t>construction, </a:t>
            </a:r>
            <a:endParaRPr lang="tr-TR" dirty="0"/>
          </a:p>
          <a:p>
            <a:pPr lvl="1"/>
            <a:r>
              <a:rPr lang="en-US" dirty="0"/>
              <a:t>consumer products, </a:t>
            </a:r>
            <a:endParaRPr lang="tr-TR" dirty="0"/>
          </a:p>
          <a:p>
            <a:pPr lvl="1"/>
            <a:r>
              <a:rPr lang="en-US" dirty="0" err="1"/>
              <a:t>defence</a:t>
            </a:r>
            <a:r>
              <a:rPr lang="en-US" dirty="0"/>
              <a:t> and security, </a:t>
            </a:r>
            <a:endParaRPr lang="tr-TR" dirty="0"/>
          </a:p>
          <a:p>
            <a:pPr lvl="1"/>
            <a:r>
              <a:rPr lang="en-US" dirty="0"/>
              <a:t>energy, </a:t>
            </a:r>
            <a:endParaRPr lang="tr-TR" dirty="0"/>
          </a:p>
          <a:p>
            <a:pPr lvl="1"/>
            <a:r>
              <a:rPr lang="en-US" dirty="0"/>
              <a:t>the environment</a:t>
            </a:r>
            <a:r>
              <a:rPr lang="en-US" dirty="0" smtClean="0"/>
              <a:t>,</a:t>
            </a:r>
            <a:r>
              <a:rPr lang="en-US" dirty="0"/>
              <a:t> </a:t>
            </a:r>
            <a:endParaRPr lang="tr-TR" dirty="0" smtClean="0"/>
          </a:p>
          <a:p>
            <a:pPr lvl="1"/>
            <a:r>
              <a:rPr lang="en-US" dirty="0" smtClean="0"/>
              <a:t>food </a:t>
            </a:r>
            <a:r>
              <a:rPr lang="en-US" dirty="0"/>
              <a:t>and feed, </a:t>
            </a:r>
            <a:endParaRPr lang="tr-TR" dirty="0"/>
          </a:p>
          <a:p>
            <a:pPr lvl="1"/>
            <a:r>
              <a:rPr lang="en-US" dirty="0"/>
              <a:t>health and safety,</a:t>
            </a:r>
            <a:endParaRPr lang="tr-TR" dirty="0"/>
          </a:p>
          <a:p>
            <a:pPr lvl="1"/>
            <a:endParaRPr lang="tr-TR" dirty="0"/>
          </a:p>
        </p:txBody>
      </p:sp>
      <p:sp>
        <p:nvSpPr>
          <p:cNvPr id="4" name="İçerik Yer Tutucusu 3"/>
          <p:cNvSpPr>
            <a:spLocks noGrp="1"/>
          </p:cNvSpPr>
          <p:nvPr>
            <p:ph sz="half" idx="2"/>
          </p:nvPr>
        </p:nvSpPr>
        <p:spPr/>
        <p:txBody>
          <a:bodyPr/>
          <a:lstStyle/>
          <a:p>
            <a:pPr lvl="1"/>
            <a:r>
              <a:rPr lang="en-US" dirty="0" smtClean="0"/>
              <a:t>healthcare</a:t>
            </a:r>
            <a:r>
              <a:rPr lang="en-US" dirty="0"/>
              <a:t>, </a:t>
            </a:r>
            <a:endParaRPr lang="tr-TR" dirty="0" smtClean="0"/>
          </a:p>
          <a:p>
            <a:pPr lvl="1"/>
            <a:r>
              <a:rPr lang="en-US" dirty="0" smtClean="0"/>
              <a:t>ICT</a:t>
            </a:r>
            <a:r>
              <a:rPr lang="en-US" dirty="0"/>
              <a:t>, </a:t>
            </a:r>
            <a:endParaRPr lang="tr-TR" dirty="0" smtClean="0"/>
          </a:p>
          <a:p>
            <a:pPr lvl="1"/>
            <a:r>
              <a:rPr lang="en-US" dirty="0" smtClean="0"/>
              <a:t>machinery</a:t>
            </a:r>
            <a:r>
              <a:rPr lang="en-US" dirty="0"/>
              <a:t>, </a:t>
            </a:r>
            <a:endParaRPr lang="tr-TR" dirty="0" smtClean="0"/>
          </a:p>
          <a:p>
            <a:pPr lvl="1"/>
            <a:r>
              <a:rPr lang="en-US" dirty="0" smtClean="0"/>
              <a:t>materials</a:t>
            </a:r>
            <a:r>
              <a:rPr lang="en-US" dirty="0"/>
              <a:t>, </a:t>
            </a:r>
            <a:endParaRPr lang="tr-TR" dirty="0" smtClean="0"/>
          </a:p>
          <a:p>
            <a:pPr lvl="1"/>
            <a:r>
              <a:rPr lang="en-US" dirty="0" smtClean="0"/>
              <a:t>pressure </a:t>
            </a:r>
            <a:r>
              <a:rPr lang="en-US" dirty="0"/>
              <a:t>equipment</a:t>
            </a:r>
            <a:r>
              <a:rPr lang="en-US" dirty="0" smtClean="0"/>
              <a:t>,</a:t>
            </a:r>
            <a:endParaRPr lang="tr-TR" dirty="0" smtClean="0"/>
          </a:p>
          <a:p>
            <a:pPr lvl="1"/>
            <a:r>
              <a:rPr lang="en-US" dirty="0" smtClean="0"/>
              <a:t>services</a:t>
            </a:r>
            <a:r>
              <a:rPr lang="en-US" dirty="0"/>
              <a:t>, </a:t>
            </a:r>
            <a:endParaRPr lang="tr-TR" dirty="0" smtClean="0"/>
          </a:p>
          <a:p>
            <a:pPr lvl="1"/>
            <a:r>
              <a:rPr lang="en-US" dirty="0" smtClean="0"/>
              <a:t>smart </a:t>
            </a:r>
            <a:r>
              <a:rPr lang="en-US" dirty="0"/>
              <a:t>living, </a:t>
            </a:r>
            <a:endParaRPr lang="tr-TR" dirty="0" smtClean="0"/>
          </a:p>
          <a:p>
            <a:pPr lvl="1"/>
            <a:r>
              <a:rPr lang="en-US" dirty="0" smtClean="0"/>
              <a:t>transport </a:t>
            </a:r>
            <a:endParaRPr lang="tr-TR" dirty="0" smtClean="0"/>
          </a:p>
          <a:p>
            <a:pPr lvl="1"/>
            <a:r>
              <a:rPr lang="en-US" dirty="0" smtClean="0"/>
              <a:t>and </a:t>
            </a:r>
            <a:r>
              <a:rPr lang="en-US" dirty="0"/>
              <a:t>packaging.</a:t>
            </a:r>
          </a:p>
          <a:p>
            <a:endParaRPr lang="tr-TR" dirty="0"/>
          </a:p>
        </p:txBody>
      </p:sp>
      <p:sp>
        <p:nvSpPr>
          <p:cNvPr id="5" name="Veri Yer Tutucusu 4"/>
          <p:cNvSpPr>
            <a:spLocks noGrp="1"/>
          </p:cNvSpPr>
          <p:nvPr>
            <p:ph type="dt" sz="half" idx="10"/>
          </p:nvPr>
        </p:nvSpPr>
        <p:spPr/>
        <p:txBody>
          <a:bodyPr/>
          <a:lstStyle/>
          <a:p>
            <a:pPr>
              <a:defRPr/>
            </a:pPr>
            <a:r>
              <a:rPr lang="tr-TR" smtClean="0"/>
              <a:t>Quality is a life style.</a:t>
            </a:r>
          </a:p>
          <a:p>
            <a:pPr>
              <a:defRPr/>
            </a:pPr>
            <a:endParaRPr lang="tr-TR" smtClean="0"/>
          </a:p>
          <a:p>
            <a:pPr>
              <a:defRPr/>
            </a:pPr>
            <a:r>
              <a:rPr lang="tr-TR" smtClean="0"/>
              <a:t>www.tse.org.tr</a:t>
            </a:r>
            <a:endParaRPr lang="tr-TR"/>
          </a:p>
        </p:txBody>
      </p:sp>
      <p:sp>
        <p:nvSpPr>
          <p:cNvPr id="6" name="Slayt Numarası Yer Tutucusu 5"/>
          <p:cNvSpPr>
            <a:spLocks noGrp="1"/>
          </p:cNvSpPr>
          <p:nvPr>
            <p:ph type="sldNum" sz="quarter" idx="11"/>
          </p:nvPr>
        </p:nvSpPr>
        <p:spPr/>
        <p:txBody>
          <a:bodyPr/>
          <a:lstStyle/>
          <a:p>
            <a:pPr>
              <a:defRPr/>
            </a:pPr>
            <a:fld id="{44F55000-B794-4C2F-804F-026126FDD234}" type="slidenum">
              <a:rPr lang="tr-TR" altLang="tr-TR" smtClean="0"/>
              <a:pPr>
                <a:defRPr/>
              </a:pPr>
              <a:t>6</a:t>
            </a:fld>
            <a:endParaRPr lang="tr-TR" altLang="tr-TR"/>
          </a:p>
        </p:txBody>
      </p:sp>
    </p:spTree>
    <p:extLst>
      <p:ext uri="{BB962C8B-B14F-4D97-AF65-F5344CB8AC3E}">
        <p14:creationId xmlns:p14="http://schemas.microsoft.com/office/powerpoint/2010/main" val="548460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defRPr/>
            </a:pPr>
            <a:r>
              <a:rPr lang="tr-TR" sz="2800" dirty="0" err="1"/>
              <a:t>European</a:t>
            </a:r>
            <a:r>
              <a:rPr lang="tr-TR" sz="2800" dirty="0"/>
              <a:t> </a:t>
            </a:r>
            <a:r>
              <a:rPr lang="tr-TR" sz="2800" dirty="0" err="1"/>
              <a:t>Standardization</a:t>
            </a:r>
            <a:r>
              <a:rPr lang="tr-TR" sz="2800" dirty="0"/>
              <a:t> </a:t>
            </a:r>
            <a:r>
              <a:rPr lang="tr-TR" sz="2800" dirty="0" err="1"/>
              <a:t>committee</a:t>
            </a:r>
            <a:r>
              <a:rPr lang="tr-TR" sz="2800" dirty="0"/>
              <a:t> (</a:t>
            </a:r>
            <a:r>
              <a:rPr lang="tr-TR" sz="2800" dirty="0" smtClean="0"/>
              <a:t>CEN) </a:t>
            </a:r>
            <a:r>
              <a:rPr lang="tr-TR" sz="2800" dirty="0" err="1" smtClean="0"/>
              <a:t>governance</a:t>
            </a:r>
            <a:r>
              <a:rPr lang="tr-TR" sz="2800" dirty="0"/>
              <a:t/>
            </a:r>
            <a:br>
              <a:rPr lang="tr-TR" sz="2800" dirty="0"/>
            </a:br>
            <a:endParaRPr lang="tr-TR" sz="2800" dirty="0"/>
          </a:p>
        </p:txBody>
      </p:sp>
      <p:sp>
        <p:nvSpPr>
          <p:cNvPr id="26627" name="Metin Yer Tutucusu 2"/>
          <p:cNvSpPr>
            <a:spLocks noGrp="1"/>
          </p:cNvSpPr>
          <p:nvPr>
            <p:ph type="body" idx="1"/>
          </p:nvPr>
        </p:nvSpPr>
        <p:spPr/>
        <p:txBody>
          <a:bodyPr/>
          <a:lstStyle/>
          <a:p>
            <a:endParaRPr lang="tr-TR" altLang="tr-TR" dirty="0" smtClean="0"/>
          </a:p>
        </p:txBody>
      </p:sp>
      <p:sp>
        <p:nvSpPr>
          <p:cNvPr id="4" name="Veri Yer Tutucusu 3"/>
          <p:cNvSpPr>
            <a:spLocks noGrp="1"/>
          </p:cNvSpPr>
          <p:nvPr>
            <p:ph type="dt" sz="quarter" idx="10"/>
          </p:nvPr>
        </p:nvSpPr>
        <p:spPr/>
        <p:txBody>
          <a:bodyPr/>
          <a:lstStyle/>
          <a:p>
            <a:pPr>
              <a:defRPr/>
            </a:pPr>
            <a:endParaRPr lang="tr-TR" dirty="0" smtClean="0"/>
          </a:p>
          <a:p>
            <a:pPr>
              <a:defRPr/>
            </a:pPr>
            <a:r>
              <a:rPr lang="tr-TR" dirty="0" smtClean="0"/>
              <a:t>www.tse.org.tr</a:t>
            </a:r>
            <a:endParaRPr lang="tr-TR" dirty="0"/>
          </a:p>
        </p:txBody>
      </p:sp>
      <p:sp>
        <p:nvSpPr>
          <p:cNvPr id="26629" name="Slayt Numarası Yer Tutucusu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Blip>
                <a:blip r:embed="rId2"/>
              </a:buBlip>
              <a:defRPr sz="2800">
                <a:solidFill>
                  <a:schemeClr val="tx1"/>
                </a:solidFill>
                <a:latin typeface="Arial" charset="0"/>
              </a:defRPr>
            </a:lvl1pPr>
            <a:lvl2pPr marL="742950" indent="-285750">
              <a:spcBef>
                <a:spcPct val="20000"/>
              </a:spcBef>
              <a:buClr>
                <a:schemeClr val="tx2"/>
              </a:buClr>
              <a:buSzPct val="75000"/>
              <a:buFont typeface="Wingdings" pitchFamily="2" charset="2"/>
              <a:buChar char="n"/>
              <a:defRPr sz="2400">
                <a:solidFill>
                  <a:schemeClr val="tx1"/>
                </a:solidFill>
                <a:latin typeface="Arial"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Arial" charset="0"/>
              </a:defRPr>
            </a:lvl3pPr>
            <a:lvl4pPr marL="1600200" indent="-228600">
              <a:spcBef>
                <a:spcPct val="20000"/>
              </a:spcBef>
              <a:buClr>
                <a:schemeClr val="bg2"/>
              </a:buClr>
              <a:buFont typeface="Wingdings" pitchFamily="2" charset="2"/>
              <a:buChar char="§"/>
              <a:defRPr>
                <a:solidFill>
                  <a:schemeClr val="tx1"/>
                </a:solidFill>
                <a:latin typeface="Arial" charset="0"/>
              </a:defRPr>
            </a:lvl4pPr>
            <a:lvl5pPr marL="2057400" indent="-228600">
              <a:spcBef>
                <a:spcPct val="20000"/>
              </a:spcBef>
              <a:buClr>
                <a:schemeClr val="tx2"/>
              </a:buClr>
              <a:buSzPct val="80000"/>
              <a:buFont typeface="Wingdings" pitchFamily="2" charset="2"/>
              <a:buChar char="§"/>
              <a:defRPr>
                <a:solidFill>
                  <a:schemeClr val="tx1"/>
                </a:solidFill>
                <a:latin typeface="Arial"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Arial" charset="0"/>
              </a:defRPr>
            </a:lvl9pPr>
          </a:lstStyle>
          <a:p>
            <a:pPr>
              <a:spcBef>
                <a:spcPct val="0"/>
              </a:spcBef>
              <a:buClrTx/>
              <a:buSzTx/>
              <a:buFontTx/>
              <a:buNone/>
            </a:pPr>
            <a:fld id="{5BCBCE07-5C71-4BC8-AB39-9DE349626A15}" type="slidenum">
              <a:rPr lang="tr-TR" altLang="tr-TR" sz="1000" smtClean="0">
                <a:solidFill>
                  <a:srgbClr val="FF0000"/>
                </a:solidFill>
                <a:latin typeface="Verdana" pitchFamily="34" charset="0"/>
              </a:rPr>
              <a:pPr>
                <a:spcBef>
                  <a:spcPct val="0"/>
                </a:spcBef>
                <a:buClrTx/>
                <a:buSzTx/>
                <a:buFontTx/>
                <a:buNone/>
              </a:pPr>
              <a:t>7</a:t>
            </a:fld>
            <a:endParaRPr lang="tr-TR" altLang="tr-TR" sz="1000" smtClean="0">
              <a:solidFill>
                <a:srgbClr val="FF0000"/>
              </a:solidFill>
              <a:latin typeface="Verdana" pitchFamily="34" charset="0"/>
            </a:endParaRPr>
          </a:p>
        </p:txBody>
      </p:sp>
    </p:spTree>
    <p:extLst>
      <p:ext uri="{BB962C8B-B14F-4D97-AF65-F5344CB8AC3E}">
        <p14:creationId xmlns:p14="http://schemas.microsoft.com/office/powerpoint/2010/main" val="113411376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CEN's governance</a:t>
            </a:r>
            <a:endParaRPr lang="tr-TR" dirty="0"/>
          </a:p>
        </p:txBody>
      </p:sp>
      <p:sp>
        <p:nvSpPr>
          <p:cNvPr id="3" name="İçerik Yer Tutucusu 2"/>
          <p:cNvSpPr>
            <a:spLocks noGrp="1"/>
          </p:cNvSpPr>
          <p:nvPr>
            <p:ph idx="1"/>
          </p:nvPr>
        </p:nvSpPr>
        <p:spPr>
          <a:xfrm>
            <a:off x="251520" y="1268760"/>
            <a:ext cx="8712968" cy="4530725"/>
          </a:xfrm>
        </p:spPr>
        <p:txBody>
          <a:bodyPr/>
          <a:lstStyle/>
          <a:p>
            <a:pPr marL="0" indent="0">
              <a:buNone/>
            </a:pPr>
            <a:r>
              <a:rPr lang="en-US" sz="2400" dirty="0"/>
              <a:t>CEN's governance is composed of the: </a:t>
            </a:r>
            <a:endParaRPr lang="tr-TR" sz="2400" dirty="0" smtClean="0"/>
          </a:p>
          <a:p>
            <a:pPr marL="0" indent="0">
              <a:buNone/>
            </a:pPr>
            <a:endParaRPr lang="en-US" sz="2400" dirty="0"/>
          </a:p>
          <a:p>
            <a:r>
              <a:rPr lang="en-US" sz="2400" dirty="0"/>
              <a:t>General Assembly (CEN/AG), the supreme body of the association;</a:t>
            </a:r>
          </a:p>
          <a:p>
            <a:r>
              <a:rPr lang="en-US" sz="2400" dirty="0"/>
              <a:t>Presidential Committee and its advisory bodies (CEN-CENELEC/PC);</a:t>
            </a:r>
          </a:p>
          <a:p>
            <a:r>
              <a:rPr lang="en-US" sz="2400" dirty="0"/>
              <a:t>Administrative Board (CEN/CA</a:t>
            </a:r>
            <a:r>
              <a:rPr lang="en-US" sz="2400" dirty="0" smtClean="0"/>
              <a:t>).</a:t>
            </a:r>
            <a:endParaRPr lang="tr-TR" sz="2400" dirty="0" smtClean="0"/>
          </a:p>
          <a:p>
            <a:pPr marL="0" indent="0">
              <a:buNone/>
            </a:pPr>
            <a:endParaRPr lang="en-US" sz="2400" dirty="0"/>
          </a:p>
          <a:p>
            <a:r>
              <a:rPr lang="en-US" sz="2400" dirty="0" smtClean="0"/>
              <a:t>Officers </a:t>
            </a:r>
            <a:r>
              <a:rPr lang="en-US" sz="2400" dirty="0"/>
              <a:t>of the association are the President and the President Elect, three Vice-Presidents (Policy</a:t>
            </a:r>
            <a:r>
              <a:rPr lang="en-US" sz="2400" dirty="0" smtClean="0"/>
              <a:t>,</a:t>
            </a:r>
            <a:r>
              <a:rPr lang="tr-TR" sz="2400" dirty="0" smtClean="0"/>
              <a:t> </a:t>
            </a:r>
            <a:r>
              <a:rPr lang="en-US" sz="2400" dirty="0" smtClean="0"/>
              <a:t>Technical </a:t>
            </a:r>
            <a:r>
              <a:rPr lang="en-US" sz="2400" dirty="0"/>
              <a:t>and Finance), Ordinary Administrative Board members.</a:t>
            </a:r>
          </a:p>
          <a:p>
            <a:endParaRPr lang="en-US" dirty="0"/>
          </a:p>
          <a:p>
            <a:endParaRPr lang="en-US"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8</a:t>
            </a:fld>
            <a:endParaRPr lang="tr-TR" altLang="tr-TR"/>
          </a:p>
        </p:txBody>
      </p:sp>
    </p:spTree>
    <p:extLst>
      <p:ext uri="{BB962C8B-B14F-4D97-AF65-F5344CB8AC3E}">
        <p14:creationId xmlns:p14="http://schemas.microsoft.com/office/powerpoint/2010/main" val="24766959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CEN's governance</a:t>
            </a:r>
            <a:endParaRPr lang="tr-TR" dirty="0"/>
          </a:p>
        </p:txBody>
      </p:sp>
      <p:sp>
        <p:nvSpPr>
          <p:cNvPr id="3" name="İçerik Yer Tutucusu 2"/>
          <p:cNvSpPr>
            <a:spLocks noGrp="1"/>
          </p:cNvSpPr>
          <p:nvPr>
            <p:ph idx="1"/>
          </p:nvPr>
        </p:nvSpPr>
        <p:spPr>
          <a:xfrm>
            <a:off x="251520" y="1412776"/>
            <a:ext cx="8712968" cy="4530725"/>
          </a:xfrm>
        </p:spPr>
        <p:txBody>
          <a:bodyPr/>
          <a:lstStyle/>
          <a:p>
            <a:pPr marL="0" indent="0">
              <a:buNone/>
            </a:pPr>
            <a:r>
              <a:rPr lang="en-US" dirty="0"/>
              <a:t>Other Bodies are able to support the achievement of the scope of CEN</a:t>
            </a:r>
            <a:r>
              <a:rPr lang="en-US" dirty="0" smtClean="0"/>
              <a:t>:</a:t>
            </a:r>
            <a:endParaRPr lang="tr-TR" dirty="0" smtClean="0"/>
          </a:p>
          <a:p>
            <a:pPr marL="0" indent="0">
              <a:buNone/>
            </a:pPr>
            <a:endParaRPr lang="en-US" dirty="0"/>
          </a:p>
          <a:p>
            <a:r>
              <a:rPr lang="en-US" dirty="0"/>
              <a:t>Technical Board (BT);</a:t>
            </a:r>
          </a:p>
          <a:p>
            <a:r>
              <a:rPr lang="en-US" dirty="0"/>
              <a:t>Technical Bodies (Technical Committees (TCs) and its Sub-Committees (SCs), Working Groups (WGs), BT Task Force (BTTF) and BT Working Groups (BTWGs).</a:t>
            </a:r>
          </a:p>
          <a:p>
            <a:pPr marL="0" indent="0">
              <a:buNone/>
            </a:pPr>
            <a:endParaRPr lang="en-US" dirty="0"/>
          </a:p>
          <a:p>
            <a:endParaRPr lang="tr-TR" dirty="0"/>
          </a:p>
        </p:txBody>
      </p:sp>
      <p:sp>
        <p:nvSpPr>
          <p:cNvPr id="4" name="Veri Yer Tutucusu 3"/>
          <p:cNvSpPr>
            <a:spLocks noGrp="1"/>
          </p:cNvSpPr>
          <p:nvPr>
            <p:ph type="dt" sz="half" idx="10"/>
          </p:nvPr>
        </p:nvSpPr>
        <p:spPr/>
        <p:txBody>
          <a:bodyPr/>
          <a:lstStyle/>
          <a:p>
            <a:pPr>
              <a:defRPr/>
            </a:pPr>
            <a:endParaRPr lang="tr-TR" smtClean="0"/>
          </a:p>
          <a:p>
            <a:pPr>
              <a:defRPr/>
            </a:pPr>
            <a:r>
              <a:rPr lang="tr-TR" smtClean="0"/>
              <a:t>www.tse.org.tr</a:t>
            </a:r>
            <a:endParaRPr lang="tr-TR"/>
          </a:p>
        </p:txBody>
      </p:sp>
      <p:sp>
        <p:nvSpPr>
          <p:cNvPr id="5" name="Slayt Numarası Yer Tutucusu 4"/>
          <p:cNvSpPr>
            <a:spLocks noGrp="1"/>
          </p:cNvSpPr>
          <p:nvPr>
            <p:ph type="sldNum" sz="quarter" idx="11"/>
          </p:nvPr>
        </p:nvSpPr>
        <p:spPr/>
        <p:txBody>
          <a:bodyPr/>
          <a:lstStyle/>
          <a:p>
            <a:pPr>
              <a:defRPr/>
            </a:pPr>
            <a:fld id="{BAC03F83-B627-4838-AE14-4DB3310A21C2}" type="slidenum">
              <a:rPr lang="tr-TR" altLang="tr-TR" smtClean="0"/>
              <a:pPr>
                <a:defRPr/>
              </a:pPr>
              <a:t>9</a:t>
            </a:fld>
            <a:endParaRPr lang="tr-TR" altLang="tr-TR"/>
          </a:p>
        </p:txBody>
      </p:sp>
    </p:spTree>
    <p:extLst>
      <p:ext uri="{BB962C8B-B14F-4D97-AF65-F5344CB8AC3E}">
        <p14:creationId xmlns:p14="http://schemas.microsoft.com/office/powerpoint/2010/main" val="3218837367"/>
      </p:ext>
    </p:extLst>
  </p:cSld>
  <p:clrMapOvr>
    <a:masterClrMapping/>
  </p:clrMapOvr>
  <p:transition spd="med"/>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Verdana"/>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800" b="1" i="0" u="sng" strike="noStrike" cap="none" normalizeH="0" baseline="0" smtClean="0">
            <a:ln>
              <a:noFill/>
            </a:ln>
            <a:solidFill>
              <a:schemeClr val="tx1"/>
            </a:solidFill>
            <a:effectLst/>
            <a:latin typeface="Arial"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12480</TotalTime>
  <Words>3261</Words>
  <Application>Microsoft Office PowerPoint</Application>
  <PresentationFormat>Ekran Gösterisi (4:3)</PresentationFormat>
  <Paragraphs>453</Paragraphs>
  <Slides>54</Slides>
  <Notes>0</Notes>
  <HiddenSlides>0</HiddenSlides>
  <MMClips>0</MMClips>
  <ScaleCrop>false</ScaleCrop>
  <HeadingPairs>
    <vt:vector size="4" baseType="variant">
      <vt:variant>
        <vt:lpstr>Tema</vt:lpstr>
      </vt:variant>
      <vt:variant>
        <vt:i4>1</vt:i4>
      </vt:variant>
      <vt:variant>
        <vt:lpstr>Slayt Başlıkları</vt:lpstr>
      </vt:variant>
      <vt:variant>
        <vt:i4>54</vt:i4>
      </vt:variant>
    </vt:vector>
  </HeadingPairs>
  <TitlesOfParts>
    <vt:vector size="55" baseType="lpstr">
      <vt:lpstr>Level</vt:lpstr>
      <vt:lpstr>PowerPoint Sunusu</vt:lpstr>
      <vt:lpstr>European Standardization committee (CEN/CENELEC) process</vt:lpstr>
      <vt:lpstr>  European Standardization Committee (CEN) History</vt:lpstr>
      <vt:lpstr>European Standardization Committee (CEN)</vt:lpstr>
      <vt:lpstr>European Standardization Committee (CEN)</vt:lpstr>
      <vt:lpstr>CEN supports standardization activities in relation to a wide range of fields and sectors including:</vt:lpstr>
      <vt:lpstr>European Standardization committee (CEN) governance </vt:lpstr>
      <vt:lpstr>CEN's governance</vt:lpstr>
      <vt:lpstr>CEN's governance</vt:lpstr>
      <vt:lpstr>CEN-CENELEC Management Centre (CCMC) </vt:lpstr>
      <vt:lpstr>The General Assembly (AG)</vt:lpstr>
      <vt:lpstr>The General Assembly (AG)</vt:lpstr>
      <vt:lpstr>Administrative Board (CA) </vt:lpstr>
      <vt:lpstr>Technical Board (BT)  </vt:lpstr>
      <vt:lpstr>Football and Standards (world cup) - part 3 - CEN and CENELEC </vt:lpstr>
      <vt:lpstr>PowerPoint Sunusu</vt:lpstr>
      <vt:lpstr>Membership</vt:lpstr>
      <vt:lpstr>Membership</vt:lpstr>
      <vt:lpstr>Technical Bodies</vt:lpstr>
      <vt:lpstr>Working Groups (WGs)</vt:lpstr>
      <vt:lpstr>Example of a Technical committee </vt:lpstr>
      <vt:lpstr>CEN/TC 312</vt:lpstr>
      <vt:lpstr>Example of a Technical committee </vt:lpstr>
      <vt:lpstr>Members of CLC/TC 61</vt:lpstr>
      <vt:lpstr>Subcommittees and Working Group of CLC/TC 61</vt:lpstr>
      <vt:lpstr>CEN in figures 2015</vt:lpstr>
      <vt:lpstr>  CEN/CLC-Membership</vt:lpstr>
      <vt:lpstr>TSE in CEN work</vt:lpstr>
      <vt:lpstr>-A world without international standards?  -A World Without Standards - Hello World </vt:lpstr>
      <vt:lpstr>PowerPoint Sunusu</vt:lpstr>
      <vt:lpstr>European Standardization committee (CEN) Standard Preparation Process</vt:lpstr>
      <vt:lpstr>PowerPoint Sunusu</vt:lpstr>
      <vt:lpstr>Development of a European Standard (EN)</vt:lpstr>
      <vt:lpstr>Different steps in the development of a standard</vt:lpstr>
      <vt:lpstr>European Standard (EN)</vt:lpstr>
      <vt:lpstr>Enquiry prEN(Public consultation) </vt:lpstr>
      <vt:lpstr>Formal vote (FV)</vt:lpstr>
      <vt:lpstr>Standstill Process</vt:lpstr>
      <vt:lpstr>Unique Acceptance Procedure (UAP)</vt:lpstr>
      <vt:lpstr>UAP</vt:lpstr>
      <vt:lpstr>UAP</vt:lpstr>
      <vt:lpstr>PowerPoint Sunusu</vt:lpstr>
      <vt:lpstr>PowerPoint Sunusu</vt:lpstr>
      <vt:lpstr>How standards support innovation - Training videos for CEN and CENELEC Members </vt:lpstr>
      <vt:lpstr>PowerPoint Sunusu</vt:lpstr>
      <vt:lpstr>European Standards (ENs) and other documents</vt:lpstr>
      <vt:lpstr>ENs and other documents</vt:lpstr>
      <vt:lpstr>Technical Specifications (TS)</vt:lpstr>
      <vt:lpstr>Technical Specifications (TS)</vt:lpstr>
      <vt:lpstr>Technical Reports (TR)</vt:lpstr>
      <vt:lpstr>Vienna and Dresden Agreement</vt:lpstr>
      <vt:lpstr>Vienna Agreement</vt:lpstr>
      <vt:lpstr>Dresden Agreement</vt:lpstr>
      <vt:lpstr>References</vt:lpstr>
    </vt:vector>
  </TitlesOfParts>
  <Company>tse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Güvenliği Yönetimi ve Standardlar</dc:title>
  <dc:creator>tgokhun</dc:creator>
  <cp:lastModifiedBy>Hatice BEKTAŞ</cp:lastModifiedBy>
  <cp:revision>647</cp:revision>
  <cp:lastPrinted>2015-10-20T11:54:09Z</cp:lastPrinted>
  <dcterms:created xsi:type="dcterms:W3CDTF">2004-02-15T00:03:36Z</dcterms:created>
  <dcterms:modified xsi:type="dcterms:W3CDTF">2016-03-18T06:42:03Z</dcterms:modified>
</cp:coreProperties>
</file>